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56920"/>
    <a:srgbClr val="F58956"/>
    <a:srgbClr val="F57C44"/>
    <a:srgbClr val="2C2866"/>
    <a:srgbClr val="DE8C94"/>
    <a:srgbClr val="A51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997" autoAdjust="0"/>
  </p:normalViewPr>
  <p:slideViewPr>
    <p:cSldViewPr snapToGrid="0">
      <p:cViewPr varScale="1">
        <p:scale>
          <a:sx n="16" d="100"/>
          <a:sy n="16" d="100"/>
        </p:scale>
        <p:origin x="1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44A-4983-9EB4-A47E74B62DA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44A-4983-9EB4-A47E74B62DA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44A-4983-9EB4-A47E74B62DA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44A-4983-9EB4-A47E74B62DAC}"/>
                </c:ext>
              </c:extLst>
            </c:dLbl>
            <c:dLbl>
              <c:idx val="1"/>
              <c:layout>
                <c:manualLayout>
                  <c:x val="-1.5209201974370537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4A-4983-9EB4-A47E74B62DA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44A-4983-9EB4-A47E74B62D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Sheet1!$B$1:$B$3</c:f>
              <c:strCache>
                <c:ptCount val="3"/>
                <c:pt idx="0">
                  <c:v>severe </c:v>
                </c:pt>
                <c:pt idx="1">
                  <c:v>moderate</c:v>
                </c:pt>
                <c:pt idx="2">
                  <c:v>mild</c:v>
                </c:pt>
              </c:strCache>
            </c:strRef>
          </c:cat>
          <c:val>
            <c:numRef>
              <c:f>Sheet1!$A$1:$A$3</c:f>
              <c:numCache>
                <c:formatCode>General</c:formatCode>
                <c:ptCount val="3"/>
                <c:pt idx="0">
                  <c:v>583</c:v>
                </c:pt>
                <c:pt idx="1">
                  <c:v>229</c:v>
                </c:pt>
                <c:pt idx="2">
                  <c:v>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4A-4983-9EB4-A47E74B62DA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A8-44E0-9C86-7365EF60FD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A8-44E0-9C86-7365EF60FD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5A8-44E0-9C86-7365EF60FD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5A8-44E0-9C86-7365EF60FD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'Hem B'!$B$1:$B$4</c:f>
              <c:strCache>
                <c:ptCount val="4"/>
                <c:pt idx="0">
                  <c:v>severe </c:v>
                </c:pt>
                <c:pt idx="1">
                  <c:v>moderate</c:v>
                </c:pt>
                <c:pt idx="2">
                  <c:v>mild</c:v>
                </c:pt>
                <c:pt idx="3">
                  <c:v>Leyden</c:v>
                </c:pt>
              </c:strCache>
            </c:strRef>
          </c:cat>
          <c:val>
            <c:numRef>
              <c:f>'Hem B'!$A$1:$A$4</c:f>
              <c:numCache>
                <c:formatCode>General</c:formatCode>
                <c:ptCount val="4"/>
                <c:pt idx="0">
                  <c:v>86</c:v>
                </c:pt>
                <c:pt idx="1">
                  <c:v>34</c:v>
                </c:pt>
                <c:pt idx="2">
                  <c:v>56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A8-44E0-9C86-7365EF60FD6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3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'2023'!$G$1</c:f>
              <c:strCache>
                <c:ptCount val="1"/>
                <c:pt idx="0">
                  <c:v>emicizumab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'2023'!$F$2:$F$8</c:f>
              <c:strCache>
                <c:ptCount val="7"/>
                <c:pt idx="0">
                  <c:v>0-5 yr</c:v>
                </c:pt>
                <c:pt idx="1">
                  <c:v>6-17 yr</c:v>
                </c:pt>
                <c:pt idx="2">
                  <c:v>18-29 yr</c:v>
                </c:pt>
                <c:pt idx="3">
                  <c:v>30-44 yr</c:v>
                </c:pt>
                <c:pt idx="4">
                  <c:v>45-59 yr</c:v>
                </c:pt>
                <c:pt idx="5">
                  <c:v>60-74 yr</c:v>
                </c:pt>
                <c:pt idx="6">
                  <c:v>&gt; 74 yr</c:v>
                </c:pt>
              </c:strCache>
            </c:strRef>
          </c:cat>
          <c:val>
            <c:numRef>
              <c:f>'2023'!$G$2:$G$8</c:f>
              <c:numCache>
                <c:formatCode>###0</c:formatCode>
                <c:ptCount val="7"/>
                <c:pt idx="0">
                  <c:v>32</c:v>
                </c:pt>
                <c:pt idx="1">
                  <c:v>63</c:v>
                </c:pt>
                <c:pt idx="2">
                  <c:v>44</c:v>
                </c:pt>
                <c:pt idx="3">
                  <c:v>31</c:v>
                </c:pt>
                <c:pt idx="4">
                  <c:v>33</c:v>
                </c:pt>
                <c:pt idx="5">
                  <c:v>23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F9-4EE3-9CDD-9D94008F97C6}"/>
            </c:ext>
          </c:extLst>
        </c:ser>
        <c:ser>
          <c:idx val="1"/>
          <c:order val="1"/>
          <c:tx>
            <c:strRef>
              <c:f>'2023'!$H$1</c:f>
              <c:strCache>
                <c:ptCount val="1"/>
                <c:pt idx="0">
                  <c:v>factor VIII products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'2023'!$F$2:$F$8</c:f>
              <c:strCache>
                <c:ptCount val="7"/>
                <c:pt idx="0">
                  <c:v>0-5 yr</c:v>
                </c:pt>
                <c:pt idx="1">
                  <c:v>6-17 yr</c:v>
                </c:pt>
                <c:pt idx="2">
                  <c:v>18-29 yr</c:v>
                </c:pt>
                <c:pt idx="3">
                  <c:v>30-44 yr</c:v>
                </c:pt>
                <c:pt idx="4">
                  <c:v>45-59 yr</c:v>
                </c:pt>
                <c:pt idx="5">
                  <c:v>60-74 yr</c:v>
                </c:pt>
                <c:pt idx="6">
                  <c:v>&gt; 74 yr</c:v>
                </c:pt>
              </c:strCache>
            </c:strRef>
          </c:cat>
          <c:val>
            <c:numRef>
              <c:f>'2023'!$H$2:$H$8</c:f>
              <c:numCache>
                <c:formatCode>General</c:formatCode>
                <c:ptCount val="7"/>
                <c:pt idx="0">
                  <c:v>8</c:v>
                </c:pt>
                <c:pt idx="1">
                  <c:v>47</c:v>
                </c:pt>
                <c:pt idx="2">
                  <c:v>90</c:v>
                </c:pt>
                <c:pt idx="3">
                  <c:v>91</c:v>
                </c:pt>
                <c:pt idx="4">
                  <c:v>63</c:v>
                </c:pt>
                <c:pt idx="5">
                  <c:v>59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F9-4EE3-9CDD-9D94008F9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0433256"/>
        <c:axId val="610433912"/>
      </c:barChart>
      <c:catAx>
        <c:axId val="610433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10433912"/>
        <c:crosses val="autoZero"/>
        <c:auto val="1"/>
        <c:lblAlgn val="ctr"/>
        <c:lblOffset val="100"/>
        <c:noMultiLvlLbl val="0"/>
      </c:catAx>
      <c:valAx>
        <c:axId val="610433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10433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2BFA-3BDC-4717-A7A0-A809EA6713AE}" type="datetimeFigureOut">
              <a:rPr lang="nl-NL" smtClean="0"/>
              <a:t>15-06-2023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07D98-8608-42F2-ACF6-914765CBB5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7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07D98-8608-42F2-ACF6-914765CBB5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33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97C-0566-4BF4-9379-71D0CB2BFDBB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D5E5-2CB5-468F-B681-0B3B21CF78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14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197C-0566-4BF4-9379-71D0CB2BFDBB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D5E5-2CB5-468F-B681-0B3B21CF78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74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svg"/><Relationship Id="rId5" Type="http://schemas.openxmlformats.org/officeDocument/2006/relationships/chart" Target="../charts/chart2.xml"/><Relationship Id="rId15" Type="http://schemas.openxmlformats.org/officeDocument/2006/relationships/image" Target="../media/image10.svg"/><Relationship Id="rId10" Type="http://schemas.openxmlformats.org/officeDocument/2006/relationships/image" Target="../media/image5.png"/><Relationship Id="rId4" Type="http://schemas.openxmlformats.org/officeDocument/2006/relationships/chart" Target="../charts/chart1.xml"/><Relationship Id="rId9" Type="http://schemas.openxmlformats.org/officeDocument/2006/relationships/image" Target="../media/image4.sv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7C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ángulo 67">
            <a:extLst>
              <a:ext uri="{FF2B5EF4-FFF2-40B4-BE49-F238E27FC236}">
                <a16:creationId xmlns:a16="http://schemas.microsoft.com/office/drawing/2014/main" id="{767B5BE5-5BCD-7490-2A84-E836B1A87142}"/>
              </a:ext>
            </a:extLst>
          </p:cNvPr>
          <p:cNvSpPr/>
          <p:nvPr/>
        </p:nvSpPr>
        <p:spPr>
          <a:xfrm>
            <a:off x="-411214" y="1"/>
            <a:ext cx="32810502" cy="43350744"/>
          </a:xfrm>
          <a:prstGeom prst="rect">
            <a:avLst/>
          </a:prstGeom>
          <a:solidFill>
            <a:srgbClr val="FFFFFF"/>
          </a:solidFill>
          <a:ln>
            <a:solidFill>
              <a:srgbClr val="D56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DB26348-9C43-A319-DF61-450D0AC68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4239" y="5151716"/>
            <a:ext cx="6589466" cy="40321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225308" tIns="225308" rIns="225308" bIns="225308" anchor="ctr"/>
          <a:lstStyle/>
          <a:p>
            <a:pPr algn="ctr" defTabSz="571355" eaLnBrk="0" hangingPunct="0">
              <a:spcBef>
                <a:spcPct val="50000"/>
              </a:spcBef>
            </a:pPr>
            <a:r>
              <a:rPr lang="en-US" sz="4437" b="1" dirty="0">
                <a:solidFill>
                  <a:srgbClr val="1654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 183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EDD0140-6F33-7E57-50F3-9EE84C8437E5}"/>
              </a:ext>
            </a:extLst>
          </p:cNvPr>
          <p:cNvSpPr/>
          <p:nvPr/>
        </p:nvSpPr>
        <p:spPr>
          <a:xfrm>
            <a:off x="479484" y="20574391"/>
            <a:ext cx="11228602" cy="4093037"/>
          </a:xfrm>
          <a:prstGeom prst="rect">
            <a:avLst/>
          </a:prstGeom>
          <a:solidFill>
            <a:srgbClr val="FFFFFF">
              <a:alpha val="48627"/>
            </a:srgbClr>
          </a:solidFill>
          <a:ln w="76200">
            <a:solidFill>
              <a:srgbClr val="F589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ADD9408-232B-B6D0-45CA-0DDB2A540484}"/>
              </a:ext>
            </a:extLst>
          </p:cNvPr>
          <p:cNvSpPr/>
          <p:nvPr/>
        </p:nvSpPr>
        <p:spPr>
          <a:xfrm>
            <a:off x="11851308" y="10454263"/>
            <a:ext cx="19971101" cy="17551295"/>
          </a:xfrm>
          <a:prstGeom prst="rect">
            <a:avLst/>
          </a:prstGeom>
          <a:solidFill>
            <a:schemeClr val="bg1"/>
          </a:solidFill>
          <a:ln w="76200">
            <a:solidFill>
              <a:srgbClr val="2C28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/>
              <a:t>Hemophilia</a:t>
            </a:r>
            <a:r>
              <a:rPr lang="en-US" sz="1200" dirty="0"/>
              <a:t> A</a:t>
            </a:r>
            <a:endParaRPr lang="nl-NL" sz="12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9298D27-D011-3B1F-B9FD-FB46BC532040}"/>
              </a:ext>
            </a:extLst>
          </p:cNvPr>
          <p:cNvSpPr/>
          <p:nvPr/>
        </p:nvSpPr>
        <p:spPr>
          <a:xfrm>
            <a:off x="558316" y="478963"/>
            <a:ext cx="20967384" cy="8411234"/>
          </a:xfrm>
          <a:prstGeom prst="rect">
            <a:avLst/>
          </a:prstGeom>
          <a:solidFill>
            <a:srgbClr val="D56920"/>
          </a:solidFill>
          <a:ln w="76200">
            <a:solidFill>
              <a:srgbClr val="F57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600" b="1" spc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6600" b="1" spc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919C132-DD29-51F3-3E1D-B114147E8AB2}"/>
              </a:ext>
            </a:extLst>
          </p:cNvPr>
          <p:cNvSpPr/>
          <p:nvPr/>
        </p:nvSpPr>
        <p:spPr>
          <a:xfrm>
            <a:off x="11827726" y="28359398"/>
            <a:ext cx="10920316" cy="9401119"/>
          </a:xfrm>
          <a:prstGeom prst="rect">
            <a:avLst/>
          </a:prstGeom>
          <a:solidFill>
            <a:srgbClr val="FFFFFF">
              <a:alpha val="49000"/>
            </a:srgbClr>
          </a:solidFill>
          <a:ln w="76200">
            <a:solidFill>
              <a:srgbClr val="F589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A1BB8E5-EC5C-8313-AA39-23E9520DBF01}"/>
              </a:ext>
            </a:extLst>
          </p:cNvPr>
          <p:cNvSpPr/>
          <p:nvPr/>
        </p:nvSpPr>
        <p:spPr>
          <a:xfrm>
            <a:off x="11879869" y="38120166"/>
            <a:ext cx="10920316" cy="4638599"/>
          </a:xfrm>
          <a:prstGeom prst="rect">
            <a:avLst/>
          </a:prstGeom>
          <a:solidFill>
            <a:srgbClr val="D56920"/>
          </a:solidFill>
          <a:ln w="76200">
            <a:solidFill>
              <a:srgbClr val="F589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BABB164-9729-5274-65B4-54F47FD7C063}"/>
              </a:ext>
            </a:extLst>
          </p:cNvPr>
          <p:cNvSpPr/>
          <p:nvPr/>
        </p:nvSpPr>
        <p:spPr>
          <a:xfrm>
            <a:off x="23084261" y="38200083"/>
            <a:ext cx="8707004" cy="4625349"/>
          </a:xfrm>
          <a:prstGeom prst="rect">
            <a:avLst/>
          </a:prstGeom>
          <a:solidFill>
            <a:srgbClr val="D56920"/>
          </a:solidFill>
          <a:ln w="76200">
            <a:solidFill>
              <a:srgbClr val="F589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E5ACE27-5352-FBB0-896F-B8EF2B94479F}"/>
              </a:ext>
            </a:extLst>
          </p:cNvPr>
          <p:cNvSpPr/>
          <p:nvPr/>
        </p:nvSpPr>
        <p:spPr>
          <a:xfrm>
            <a:off x="560200" y="9582363"/>
            <a:ext cx="11063398" cy="10478853"/>
          </a:xfrm>
          <a:prstGeom prst="rect">
            <a:avLst/>
          </a:prstGeom>
          <a:noFill/>
          <a:ln w="76200">
            <a:solidFill>
              <a:srgbClr val="F589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C3FB071-6870-7EBB-3EF5-250CD171BF60}"/>
              </a:ext>
            </a:extLst>
          </p:cNvPr>
          <p:cNvSpPr/>
          <p:nvPr/>
        </p:nvSpPr>
        <p:spPr>
          <a:xfrm>
            <a:off x="441248" y="25109440"/>
            <a:ext cx="11228601" cy="7418701"/>
          </a:xfrm>
          <a:prstGeom prst="rect">
            <a:avLst/>
          </a:prstGeom>
          <a:solidFill>
            <a:srgbClr val="FFFFFF">
              <a:alpha val="49000"/>
            </a:srgbClr>
          </a:solidFill>
          <a:ln w="76200">
            <a:solidFill>
              <a:srgbClr val="F57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A8AFE28-0AF5-E0FC-A60B-84F317EED7FA}"/>
              </a:ext>
            </a:extLst>
          </p:cNvPr>
          <p:cNvSpPr/>
          <p:nvPr/>
        </p:nvSpPr>
        <p:spPr>
          <a:xfrm>
            <a:off x="23084261" y="28359398"/>
            <a:ext cx="8707004" cy="9401119"/>
          </a:xfrm>
          <a:prstGeom prst="rect">
            <a:avLst/>
          </a:prstGeom>
          <a:solidFill>
            <a:srgbClr val="FFFFFF">
              <a:alpha val="49000"/>
            </a:srgbClr>
          </a:solidFill>
          <a:ln w="76200">
            <a:solidFill>
              <a:srgbClr val="F589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324037B-CBEF-8329-AF78-FA1236B47616}"/>
              </a:ext>
            </a:extLst>
          </p:cNvPr>
          <p:cNvSpPr/>
          <p:nvPr/>
        </p:nvSpPr>
        <p:spPr>
          <a:xfrm>
            <a:off x="1107359" y="10813852"/>
            <a:ext cx="9266963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The HemoNED registry is a joint initiative of the national hemophilia organizations of patients, clinicians and nurses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All parties are represented in the Steering committee</a:t>
            </a:r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/>
              <a:t>HemoNED </a:t>
            </a:r>
            <a:r>
              <a:rPr lang="nl-NL" sz="4000" dirty="0" err="1"/>
              <a:t>continuously</a:t>
            </a:r>
            <a:r>
              <a:rPr lang="nl-NL" sz="4000" dirty="0"/>
              <a:t> registers data on: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nl-NL" sz="4000" dirty="0"/>
              <a:t>Diagnosis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nl-NL" sz="4000" dirty="0"/>
              <a:t>Treatment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nl-NL" sz="4000" dirty="0"/>
              <a:t>Adverse events (National &amp; EUHASS)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nl-NL" sz="4000" dirty="0" err="1"/>
              <a:t>Outcomes</a:t>
            </a:r>
            <a:endParaRPr lang="en-US" sz="4000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00F319C-BD6B-C40C-9B30-A50B7E5B0F0F}"/>
              </a:ext>
            </a:extLst>
          </p:cNvPr>
          <p:cNvSpPr/>
          <p:nvPr/>
        </p:nvSpPr>
        <p:spPr>
          <a:xfrm>
            <a:off x="1107359" y="21967645"/>
            <a:ext cx="8780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000" dirty="0"/>
              <a:t>The HemoNED registry aims to improve the quality of care for people with hemophilia and associated disorders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6F4400F-53B6-C62B-E924-8BABD5049DE9}"/>
              </a:ext>
            </a:extLst>
          </p:cNvPr>
          <p:cNvSpPr/>
          <p:nvPr/>
        </p:nvSpPr>
        <p:spPr>
          <a:xfrm>
            <a:off x="12335962" y="29478355"/>
            <a:ext cx="10306374" cy="8861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defTabSz="571355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cs typeface="Calibri" panose="020F0502020204030204" pitchFamily="34" charset="0"/>
              </a:rPr>
              <a:t>Included in HemoNED:</a:t>
            </a:r>
          </a:p>
          <a:p>
            <a:pPr marL="1028700" lvl="1" indent="-571500" defTabSz="571355">
              <a:buFont typeface="Courier New" panose="02070309020205020404" pitchFamily="49" charset="0"/>
              <a:buChar char="o"/>
            </a:pPr>
            <a:r>
              <a:rPr lang="en-CA" sz="4000" dirty="0">
                <a:latin typeface="Calibri" panose="020F0502020204030204" pitchFamily="34" charset="0"/>
                <a:cs typeface="Calibri" panose="020F0502020204030204" pitchFamily="34" charset="0"/>
              </a:rPr>
              <a:t>Almost 75% of all hemophilia patients </a:t>
            </a:r>
          </a:p>
          <a:p>
            <a:pPr marL="1028700" lvl="1" indent="-571500" defTabSz="571355">
              <a:buFont typeface="Courier New" panose="02070309020205020404" pitchFamily="49" charset="0"/>
              <a:buChar char="o"/>
            </a:pPr>
            <a:r>
              <a:rPr lang="en-CA" sz="4000" dirty="0">
                <a:latin typeface="Calibri" panose="020F0502020204030204" pitchFamily="34" charset="0"/>
                <a:cs typeface="Calibri" panose="020F0502020204030204" pitchFamily="34" charset="0"/>
              </a:rPr>
              <a:t>95% of patients with severe hemophilia</a:t>
            </a:r>
          </a:p>
          <a:p>
            <a:pPr marL="1028700" lvl="1" indent="-571500" defTabSz="571355">
              <a:buFont typeface="Courier New" panose="02070309020205020404" pitchFamily="49" charset="0"/>
              <a:buChar char="o"/>
            </a:pPr>
            <a:r>
              <a:rPr lang="en-CA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44% of all severe patients use the app</a:t>
            </a:r>
            <a:endParaRPr lang="en-CA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 defTabSz="571355">
              <a:buFont typeface="Courier New" panose="02070309020205020404" pitchFamily="49" charset="0"/>
              <a:buChar char="o"/>
            </a:pPr>
            <a:endParaRPr lang="en-CA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defTabSz="571355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cs typeface="Calibri" panose="020F0502020204030204" pitchFamily="34" charset="0"/>
              </a:rPr>
              <a:t>Efforts are made to: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CA" sz="4000" dirty="0"/>
              <a:t>Include more people with other bleeding disorders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CA" sz="4000" dirty="0"/>
              <a:t>Keep the data up to date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CA" sz="4000" dirty="0"/>
              <a:t>Assure data quality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CA" sz="4000" dirty="0"/>
              <a:t>Optimize the use </a:t>
            </a:r>
            <a:r>
              <a:rPr lang="en-CA" sz="4000" dirty="0">
                <a:latin typeface="Calibri" panose="020F0502020204030204" pitchFamily="34" charset="0"/>
                <a:cs typeface="Calibri" panose="020F0502020204030204" pitchFamily="34" charset="0"/>
              </a:rPr>
              <a:t>of the digital treatment diary and dashboard by extra support</a:t>
            </a:r>
          </a:p>
          <a:p>
            <a:pPr lvl="1"/>
            <a:endParaRPr lang="en-CA" sz="4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r>
              <a:rPr lang="en-CA" sz="298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 text. 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34487D1-D27B-5B92-F71A-8BDC464B369A}"/>
              </a:ext>
            </a:extLst>
          </p:cNvPr>
          <p:cNvSpPr/>
          <p:nvPr/>
        </p:nvSpPr>
        <p:spPr>
          <a:xfrm>
            <a:off x="23392625" y="29953770"/>
            <a:ext cx="7089007" cy="101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55" eaLnBrk="0" hangingPunct="0">
              <a:spcBef>
                <a:spcPct val="50000"/>
              </a:spcBef>
            </a:pPr>
            <a:r>
              <a:rPr lang="en-AU" sz="298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98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A8FA614-6AB0-0E13-BC84-46C5E14DBD09}"/>
              </a:ext>
            </a:extLst>
          </p:cNvPr>
          <p:cNvSpPr/>
          <p:nvPr/>
        </p:nvSpPr>
        <p:spPr>
          <a:xfrm>
            <a:off x="24463269" y="39459604"/>
            <a:ext cx="5877283" cy="3195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55" eaLnBrk="0" hangingPunct="0">
              <a:spcBef>
                <a:spcPct val="50000"/>
              </a:spcBef>
            </a:pPr>
            <a:r>
              <a:rPr lang="en-AU" sz="4000" dirty="0">
                <a:solidFill>
                  <a:srgbClr val="FFFFFF"/>
                </a:solidFill>
                <a:cs typeface="Arial" panose="020B0604020202020204" pitchFamily="34" charset="0"/>
              </a:rPr>
              <a:t>www.hemoned.nl/en/</a:t>
            </a:r>
          </a:p>
          <a:p>
            <a:pPr defTabSz="571355" eaLnBrk="0" hangingPunct="0">
              <a:spcBef>
                <a:spcPct val="50000"/>
              </a:spcBef>
            </a:pPr>
            <a:r>
              <a:rPr lang="en-AU" sz="4000" dirty="0">
                <a:solidFill>
                  <a:srgbClr val="FFFFFF"/>
                </a:solidFill>
                <a:cs typeface="Arial" panose="020B0604020202020204" pitchFamily="34" charset="0"/>
              </a:rPr>
              <a:t>info@hemoned.nl</a:t>
            </a:r>
          </a:p>
          <a:p>
            <a:pPr defTabSz="571355" eaLnBrk="0" hangingPunct="0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Project coordinator</a:t>
            </a:r>
          </a:p>
          <a:p>
            <a:pPr defTabSz="571355" eaLnBrk="0" hangingPunct="0">
              <a:spcBef>
                <a:spcPts val="200"/>
              </a:spcBef>
            </a:pP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Ms. Caroline van Veen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F94FBB0-9BDD-8492-BB54-AC31D66C979C}"/>
              </a:ext>
            </a:extLst>
          </p:cNvPr>
          <p:cNvSpPr/>
          <p:nvPr/>
        </p:nvSpPr>
        <p:spPr>
          <a:xfrm>
            <a:off x="12131418" y="10651351"/>
            <a:ext cx="92560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Table 1 Diagnosis of patients included in HemoNED (July 2022)</a:t>
            </a:r>
            <a:endParaRPr lang="nl-NL" sz="2800" dirty="0"/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9E437B2-7C4F-6541-9D70-7AC056F262AD}"/>
              </a:ext>
            </a:extLst>
          </p:cNvPr>
          <p:cNvSpPr/>
          <p:nvPr/>
        </p:nvSpPr>
        <p:spPr>
          <a:xfrm>
            <a:off x="12596476" y="26063463"/>
            <a:ext cx="83670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Figure 3. The use of emicizumab or factor VIII products in patients with hemophilia A on prophylactic treatment (N=607)</a:t>
            </a:r>
            <a:endParaRPr lang="nl-NL" sz="2800" dirty="0"/>
          </a:p>
        </p:txBody>
      </p:sp>
      <p:sp>
        <p:nvSpPr>
          <p:cNvPr id="28" name="Text Box 40">
            <a:extLst>
              <a:ext uri="{FF2B5EF4-FFF2-40B4-BE49-F238E27FC236}">
                <a16:creationId xmlns:a16="http://schemas.microsoft.com/office/drawing/2014/main" id="{19137D0A-0E61-9850-D07C-81F17E19E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0474" y="4377934"/>
            <a:ext cx="21603787" cy="1834684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endParaRPr lang="nl-NL" sz="2800" b="0" i="0" u="none" strike="noStrike" baseline="0" dirty="0">
              <a:latin typeface="+mn-lt"/>
            </a:endParaRPr>
          </a:p>
          <a:p>
            <a:pPr algn="l"/>
            <a:endParaRPr lang="nl-NL" sz="2800" dirty="0">
              <a:latin typeface="+mn-lt"/>
            </a:endParaRPr>
          </a:p>
          <a:p>
            <a:pPr algn="l"/>
            <a:endParaRPr lang="nl-NL" sz="2800" b="0" i="0" u="none" strike="noStrike" baseline="0" dirty="0">
              <a:latin typeface="+mn-lt"/>
            </a:endParaRPr>
          </a:p>
          <a:p>
            <a:pPr algn="l"/>
            <a:endParaRPr lang="en-AU" sz="36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algn="l"/>
            <a:r>
              <a:rPr lang="nl-NL" sz="2800" b="0" i="0" u="none" strike="noStrike" baseline="0" dirty="0">
                <a:latin typeface="+mn-lt"/>
              </a:rPr>
              <a:t>Elisabeth M. Taal</a:t>
            </a:r>
            <a:r>
              <a:rPr lang="nl-NL" sz="2800" b="0" i="0" u="none" strike="noStrike" baseline="30000" dirty="0">
                <a:latin typeface="+mn-lt"/>
              </a:rPr>
              <a:t>1</a:t>
            </a:r>
            <a:r>
              <a:rPr lang="nl-NL" sz="2800" b="0" i="0" u="none" strike="noStrike" baseline="0" dirty="0">
                <a:latin typeface="+mn-lt"/>
              </a:rPr>
              <a:t>, Mariëtte H. Driessens</a:t>
            </a:r>
            <a:r>
              <a:rPr lang="nl-NL" sz="2800" b="0" i="0" u="none" strike="noStrike" baseline="30000" dirty="0">
                <a:latin typeface="+mn-lt"/>
              </a:rPr>
              <a:t>2</a:t>
            </a:r>
            <a:r>
              <a:rPr lang="nl-NL" sz="2800" b="0" i="0" u="none" strike="noStrike" baseline="0" dirty="0">
                <a:latin typeface="+mn-lt"/>
              </a:rPr>
              <a:t>, Marlène Beijlevelt-van der Zande</a:t>
            </a:r>
            <a:r>
              <a:rPr lang="nl-NL" sz="2800" b="0" i="0" u="none" strike="noStrike" baseline="30000" dirty="0">
                <a:latin typeface="+mn-lt"/>
              </a:rPr>
              <a:t>3</a:t>
            </a:r>
            <a:r>
              <a:rPr lang="nl-NL" sz="2800" b="0" i="0" u="none" strike="noStrike" baseline="0" dirty="0">
                <a:latin typeface="+mn-lt"/>
              </a:rPr>
              <a:t>, Paul L. den Exter</a:t>
            </a:r>
            <a:r>
              <a:rPr lang="nl-NL" sz="2800" b="0" i="0" u="none" strike="noStrike" baseline="30000" dirty="0">
                <a:latin typeface="+mn-lt"/>
              </a:rPr>
              <a:t>1</a:t>
            </a:r>
            <a:r>
              <a:rPr lang="nl-NL" sz="2800" b="0" i="0" u="none" strike="noStrike" baseline="0" dirty="0">
                <a:latin typeface="+mn-lt"/>
              </a:rPr>
              <a:t>, Kathelijn Fischer</a:t>
            </a:r>
            <a:r>
              <a:rPr lang="nl-NL" sz="2800" b="0" i="0" u="none" strike="noStrike" baseline="30000" dirty="0">
                <a:latin typeface="+mn-lt"/>
              </a:rPr>
              <a:t>4</a:t>
            </a:r>
            <a:r>
              <a:rPr lang="nl-NL" sz="2800" b="0" i="0" u="none" strike="noStrike" baseline="0" dirty="0">
                <a:latin typeface="+mn-lt"/>
              </a:rPr>
              <a:t>,</a:t>
            </a:r>
          </a:p>
          <a:p>
            <a:pPr algn="l"/>
            <a:r>
              <a:rPr lang="nl-NL" sz="2800" b="0" i="0" u="none" strike="noStrike" baseline="0" dirty="0">
                <a:latin typeface="+mn-lt"/>
              </a:rPr>
              <a:t>Geertje Goedhart</a:t>
            </a:r>
            <a:r>
              <a:rPr lang="nl-NL" sz="2800" b="0" i="0" u="none" strike="noStrike" baseline="30000" dirty="0">
                <a:latin typeface="+mn-lt"/>
              </a:rPr>
              <a:t>1</a:t>
            </a:r>
            <a:r>
              <a:rPr lang="nl-NL" sz="2800" b="0" i="0" u="none" strike="noStrike" baseline="0" dirty="0">
                <a:latin typeface="+mn-lt"/>
              </a:rPr>
              <a:t>, Marieke J. Kruip</a:t>
            </a:r>
            <a:r>
              <a:rPr lang="nl-NL" sz="2800" b="0" i="0" u="none" strike="noStrike" baseline="30000" dirty="0">
                <a:latin typeface="+mn-lt"/>
              </a:rPr>
              <a:t>5</a:t>
            </a:r>
            <a:r>
              <a:rPr lang="nl-NL" sz="2800" b="0" i="0" u="none" strike="noStrike" baseline="0" dirty="0">
                <a:latin typeface="+mn-lt"/>
              </a:rPr>
              <a:t>, Britta A. </a:t>
            </a:r>
            <a:r>
              <a:rPr lang="nl-NL" sz="2800" b="0" i="0" u="none" strike="noStrike" baseline="0" dirty="0" err="1">
                <a:latin typeface="+mn-lt"/>
              </a:rPr>
              <a:t>Laros</a:t>
            </a:r>
            <a:r>
              <a:rPr lang="nl-NL" sz="2800" b="0" i="0" u="none" strike="noStrike" baseline="0" dirty="0">
                <a:latin typeface="+mn-lt"/>
              </a:rPr>
              <a:t>-van Gorkom</a:t>
            </a:r>
            <a:r>
              <a:rPr lang="nl-NL" sz="2800" b="0" i="0" u="none" strike="noStrike" baseline="30000" dirty="0">
                <a:latin typeface="+mn-lt"/>
              </a:rPr>
              <a:t>6</a:t>
            </a:r>
            <a:r>
              <a:rPr lang="nl-NL" sz="2800" b="0" i="0" u="none" strike="noStrike" baseline="0" dirty="0">
                <a:latin typeface="+mn-lt"/>
              </a:rPr>
              <a:t>, Stephan L. Meijer</a:t>
            </a:r>
            <a:r>
              <a:rPr lang="nl-NL" sz="2800" b="0" i="0" u="none" strike="noStrike" baseline="30000" dirty="0">
                <a:latin typeface="+mn-lt"/>
              </a:rPr>
              <a:t>2</a:t>
            </a:r>
            <a:r>
              <a:rPr lang="nl-NL" sz="2800" b="0" i="0" u="none" strike="noStrike" baseline="0" dirty="0">
                <a:latin typeface="+mn-lt"/>
              </a:rPr>
              <a:t>, Marjet A. Stein-Wit</a:t>
            </a:r>
            <a:r>
              <a:rPr lang="nl-NL" sz="2800" b="0" i="0" u="none" strike="noStrike" baseline="30000" dirty="0">
                <a:latin typeface="+mn-lt"/>
              </a:rPr>
              <a:t>7</a:t>
            </a:r>
            <a:r>
              <a:rPr lang="nl-NL" sz="2800" b="0" i="0" u="none" strike="noStrike" baseline="0" dirty="0">
                <a:latin typeface="+mn-lt"/>
              </a:rPr>
              <a:t>, </a:t>
            </a:r>
          </a:p>
          <a:p>
            <a:pPr algn="l"/>
            <a:r>
              <a:rPr lang="nl-NL" sz="2800" dirty="0">
                <a:latin typeface="+mn-lt"/>
              </a:rPr>
              <a:t>Caroline M. van Veen</a:t>
            </a:r>
            <a:r>
              <a:rPr lang="nl-NL" sz="2800" baseline="30000" dirty="0">
                <a:latin typeface="+mn-lt"/>
              </a:rPr>
              <a:t>1</a:t>
            </a:r>
            <a:r>
              <a:rPr lang="nl-NL" sz="2800" b="0" i="0" u="none" strike="noStrike" baseline="0" dirty="0">
                <a:latin typeface="+mn-lt"/>
              </a:rPr>
              <a:t>,</a:t>
            </a:r>
            <a:r>
              <a:rPr lang="nl-NL" sz="2800" b="0" i="0" u="none" strike="noStrike" baseline="30000" dirty="0">
                <a:latin typeface="+mn-lt"/>
              </a:rPr>
              <a:t> </a:t>
            </a:r>
            <a:r>
              <a:rPr lang="nl-NL" sz="2800" dirty="0">
                <a:latin typeface="+mn-lt"/>
              </a:rPr>
              <a:t>Karina Meijer</a:t>
            </a:r>
            <a:r>
              <a:rPr lang="nl-NL" sz="2800" baseline="30000" dirty="0">
                <a:latin typeface="+mn-lt"/>
              </a:rPr>
              <a:t> 8</a:t>
            </a:r>
            <a:r>
              <a:rPr lang="nl-NL" sz="2800" b="0" i="0" u="none" strike="noStrike" baseline="0" dirty="0">
                <a:latin typeface="+mn-lt"/>
              </a:rPr>
              <a:t>,</a:t>
            </a:r>
            <a:r>
              <a:rPr lang="nl-NL" sz="2800" b="0" i="0" u="none" strike="noStrike" dirty="0">
                <a:latin typeface="+mn-lt"/>
              </a:rPr>
              <a:t> </a:t>
            </a:r>
            <a:r>
              <a:rPr lang="nl-NL" sz="2800" dirty="0">
                <a:latin typeface="+mn-lt"/>
              </a:rPr>
              <a:t>Samantha C. Gouw</a:t>
            </a:r>
            <a:r>
              <a:rPr lang="nl-NL" sz="2800" baseline="30000" dirty="0">
                <a:latin typeface="+mn-lt"/>
              </a:rPr>
              <a:t> 3</a:t>
            </a:r>
          </a:p>
          <a:p>
            <a:pPr algn="l"/>
            <a:endParaRPr lang="en-AU" sz="28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algn="l"/>
            <a:r>
              <a:rPr lang="en-US" sz="2800" b="0" i="0" u="none" strike="noStrike" baseline="30000" dirty="0">
                <a:latin typeface="+mn-lt"/>
              </a:rPr>
              <a:t>1</a:t>
            </a:r>
            <a:r>
              <a:rPr lang="en-US" sz="2800" b="0" i="0" u="none" strike="noStrike" baseline="0" dirty="0">
                <a:latin typeface="+mn-lt"/>
              </a:rPr>
              <a:t>Department of Thrombosis and Hemostasis, Leiden University Medical Center, Leiden, </a:t>
            </a:r>
            <a:r>
              <a:rPr lang="en-US" sz="2800" b="0" i="0" u="none" strike="noStrike" baseline="30000" dirty="0">
                <a:latin typeface="+mn-lt"/>
              </a:rPr>
              <a:t>2</a:t>
            </a:r>
            <a:r>
              <a:rPr lang="en-US" sz="2800" b="0" i="0" u="none" strike="noStrike" baseline="0" dirty="0">
                <a:latin typeface="+mn-lt"/>
              </a:rPr>
              <a:t>Netherlands Hemophilia Patient</a:t>
            </a:r>
          </a:p>
          <a:p>
            <a:pPr algn="l"/>
            <a:r>
              <a:rPr lang="en-US" sz="2800" b="0" i="0" u="none" strike="noStrike" baseline="0" dirty="0">
                <a:latin typeface="+mn-lt"/>
              </a:rPr>
              <a:t>Society, </a:t>
            </a:r>
            <a:r>
              <a:rPr lang="en-US" sz="2800" b="0" i="0" u="none" strike="noStrike" baseline="0" dirty="0" err="1">
                <a:latin typeface="+mn-lt"/>
              </a:rPr>
              <a:t>Nijkerk</a:t>
            </a:r>
            <a:r>
              <a:rPr lang="en-US" sz="2800" b="0" i="0" u="none" strike="noStrike" baseline="0" dirty="0">
                <a:latin typeface="+mn-lt"/>
              </a:rPr>
              <a:t>, </a:t>
            </a:r>
            <a:r>
              <a:rPr lang="en-US" sz="2800" b="0" i="0" u="none" strike="noStrike" baseline="30000" dirty="0">
                <a:latin typeface="+mn-lt"/>
              </a:rPr>
              <a:t>3</a:t>
            </a:r>
            <a:r>
              <a:rPr lang="en-US" sz="2800" b="0" i="0" u="none" strike="noStrike" baseline="0" dirty="0">
                <a:latin typeface="+mn-lt"/>
              </a:rPr>
              <a:t>Pediatric Hematology, Emma Children's Hospital, Amsterdam University Medical Centers, University of</a:t>
            </a:r>
          </a:p>
          <a:p>
            <a:pPr algn="l"/>
            <a:r>
              <a:rPr lang="nl-NL" sz="2800" b="0" i="0" u="none" strike="noStrike" baseline="0" dirty="0">
                <a:latin typeface="+mn-lt"/>
              </a:rPr>
              <a:t>Amsterdam, Amsterdam, </a:t>
            </a:r>
            <a:r>
              <a:rPr lang="nl-NL" sz="2800" b="0" i="0" u="none" strike="noStrike" baseline="30000" dirty="0">
                <a:latin typeface="+mn-lt"/>
              </a:rPr>
              <a:t>4</a:t>
            </a:r>
            <a:r>
              <a:rPr lang="nl-NL" sz="2800" b="0" i="0" u="none" strike="noStrike" baseline="0" dirty="0">
                <a:latin typeface="+mn-lt"/>
              </a:rPr>
              <a:t>Van </a:t>
            </a:r>
            <a:r>
              <a:rPr lang="nl-NL" sz="2800" b="0" i="0" u="none" strike="noStrike" baseline="0" dirty="0" err="1">
                <a:latin typeface="+mn-lt"/>
              </a:rPr>
              <a:t>Creveld</a:t>
            </a:r>
            <a:r>
              <a:rPr lang="nl-NL" sz="2800" b="0" i="0" u="none" strike="noStrike" baseline="0" dirty="0">
                <a:latin typeface="+mn-lt"/>
              </a:rPr>
              <a:t> </a:t>
            </a:r>
            <a:r>
              <a:rPr lang="nl-NL" sz="2800" b="0" i="0" u="none" strike="noStrike" baseline="0" dirty="0" err="1">
                <a:latin typeface="+mn-lt"/>
              </a:rPr>
              <a:t>Clinic</a:t>
            </a:r>
            <a:r>
              <a:rPr lang="nl-NL" sz="2800" b="0" i="0" u="none" strike="noStrike" baseline="0" dirty="0">
                <a:latin typeface="+mn-lt"/>
              </a:rPr>
              <a:t>, University </a:t>
            </a:r>
            <a:r>
              <a:rPr lang="nl-NL" sz="2800" b="0" i="0" u="none" strike="noStrike" baseline="0" dirty="0" err="1">
                <a:latin typeface="+mn-lt"/>
              </a:rPr>
              <a:t>Medical</a:t>
            </a:r>
            <a:r>
              <a:rPr lang="nl-NL" sz="2800" b="0" i="0" u="none" strike="noStrike" baseline="0" dirty="0">
                <a:latin typeface="+mn-lt"/>
              </a:rPr>
              <a:t> Center Utrecht, Utrecht, </a:t>
            </a:r>
            <a:r>
              <a:rPr lang="nl-NL" sz="2800" b="0" i="0" u="none" strike="noStrike" baseline="30000" dirty="0">
                <a:latin typeface="+mn-lt"/>
              </a:rPr>
              <a:t>5</a:t>
            </a:r>
            <a:r>
              <a:rPr lang="nl-NL" sz="2800" b="0" i="0" u="none" strike="noStrike" baseline="0" dirty="0">
                <a:latin typeface="+mn-lt"/>
              </a:rPr>
              <a:t>Department of </a:t>
            </a:r>
            <a:r>
              <a:rPr lang="nl-NL" sz="2800" b="0" i="0" u="none" strike="noStrike" baseline="0" dirty="0" err="1">
                <a:latin typeface="+mn-lt"/>
              </a:rPr>
              <a:t>Hematology</a:t>
            </a:r>
            <a:r>
              <a:rPr lang="nl-NL" sz="2800" b="0" i="0" u="none" strike="noStrike" baseline="0" dirty="0">
                <a:latin typeface="+mn-lt"/>
              </a:rPr>
              <a:t>,</a:t>
            </a:r>
          </a:p>
          <a:p>
            <a:pPr algn="l"/>
            <a:r>
              <a:rPr lang="en-US" sz="2800" b="0" i="0" u="none" strike="noStrike" baseline="0" dirty="0">
                <a:latin typeface="+mn-lt"/>
              </a:rPr>
              <a:t>Erasmus MC, University Medical Center Rotterdam, Rotterdam, </a:t>
            </a:r>
            <a:r>
              <a:rPr lang="en-US" sz="2800" b="0" i="0" u="none" strike="noStrike" baseline="30000" dirty="0">
                <a:latin typeface="+mn-lt"/>
              </a:rPr>
              <a:t>6</a:t>
            </a:r>
            <a:r>
              <a:rPr lang="en-US" sz="2800" b="0" i="0" u="none" strike="noStrike" dirty="0">
                <a:latin typeface="+mn-lt"/>
              </a:rPr>
              <a:t>D</a:t>
            </a:r>
            <a:r>
              <a:rPr lang="en-US" sz="2800" b="0" i="0" u="none" strike="noStrike" baseline="0" dirty="0">
                <a:latin typeface="+mn-lt"/>
              </a:rPr>
              <a:t>epartment of Hematology, Radboud University Medical</a:t>
            </a:r>
          </a:p>
          <a:p>
            <a:pPr algn="l"/>
            <a:r>
              <a:rPr lang="en-US" sz="2800" b="0" i="0" u="none" strike="noStrike" baseline="0" dirty="0">
                <a:latin typeface="+mn-lt"/>
              </a:rPr>
              <a:t>Center, Nijmegen, </a:t>
            </a:r>
            <a:r>
              <a:rPr lang="en-US" sz="2800" b="0" i="0" u="none" strike="noStrike" baseline="30000" dirty="0">
                <a:latin typeface="+mn-lt"/>
              </a:rPr>
              <a:t>7</a:t>
            </a:r>
            <a:r>
              <a:rPr lang="en-US" sz="2800" b="0" i="0" u="none" strike="noStrike" baseline="0" dirty="0">
                <a:latin typeface="+mn-lt"/>
              </a:rPr>
              <a:t>Department of Pediatric Hematology, Beatrix Children's Hospital, University Medical Center G</a:t>
            </a:r>
            <a:r>
              <a:rPr lang="nl-NL" sz="2800" b="0" i="0" u="none" strike="noStrike" baseline="0" dirty="0" err="1">
                <a:latin typeface="+mn-lt"/>
              </a:rPr>
              <a:t>roningen</a:t>
            </a:r>
            <a:r>
              <a:rPr lang="nl-NL" sz="2800" b="0" i="0" u="none" strike="noStrike" baseline="0" dirty="0">
                <a:latin typeface="+mn-lt"/>
              </a:rPr>
              <a:t>, </a:t>
            </a:r>
          </a:p>
          <a:p>
            <a:pPr algn="l"/>
            <a:r>
              <a:rPr lang="nl-NL" sz="2800" b="0" i="0" u="none" strike="noStrike" baseline="0" dirty="0">
                <a:latin typeface="+mn-lt"/>
              </a:rPr>
              <a:t>Groningen, </a:t>
            </a:r>
            <a:r>
              <a:rPr lang="nl-NL" sz="2800" b="0" i="0" u="none" strike="noStrike" baseline="30000" dirty="0">
                <a:latin typeface="+mn-lt"/>
              </a:rPr>
              <a:t>8</a:t>
            </a:r>
            <a:r>
              <a:rPr lang="nl-NL" sz="2800" b="0" i="0" u="none" strike="noStrike" baseline="0" dirty="0">
                <a:latin typeface="+mn-lt"/>
              </a:rPr>
              <a:t>Department of </a:t>
            </a:r>
            <a:r>
              <a:rPr lang="nl-NL" sz="2800" b="0" i="0" u="none" strike="noStrike" baseline="0" dirty="0" err="1">
                <a:latin typeface="+mn-lt"/>
              </a:rPr>
              <a:t>Hematology</a:t>
            </a:r>
            <a:r>
              <a:rPr lang="nl-NL" sz="2800" b="0" i="0" u="none" strike="noStrike" baseline="0" dirty="0">
                <a:latin typeface="+mn-lt"/>
              </a:rPr>
              <a:t>, University </a:t>
            </a:r>
            <a:r>
              <a:rPr lang="nl-NL" sz="2800" b="0" i="0" u="none" strike="noStrike" baseline="0" dirty="0" err="1">
                <a:latin typeface="+mn-lt"/>
              </a:rPr>
              <a:t>Medical</a:t>
            </a:r>
            <a:r>
              <a:rPr lang="nl-NL" sz="2800" b="0" i="0" u="none" strike="noStrike" baseline="0" dirty="0">
                <a:latin typeface="+mn-lt"/>
              </a:rPr>
              <a:t> Center Groningen, Groningen, The Netherla</a:t>
            </a:r>
            <a:r>
              <a:rPr lang="nl-NL" sz="2800" dirty="0">
                <a:latin typeface="+mn-lt"/>
              </a:rPr>
              <a:t>nds</a:t>
            </a:r>
            <a:endParaRPr lang="en-AU" sz="24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A7AD3A24-3D63-8CC9-11E3-9E3D633983E5}"/>
              </a:ext>
            </a:extLst>
          </p:cNvPr>
          <p:cNvSpPr/>
          <p:nvPr/>
        </p:nvSpPr>
        <p:spPr>
          <a:xfrm>
            <a:off x="1702183" y="9529864"/>
            <a:ext cx="9921414" cy="917224"/>
          </a:xfrm>
          <a:prstGeom prst="rect">
            <a:avLst/>
          </a:prstGeom>
          <a:solidFill>
            <a:srgbClr val="A51A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0"/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D4A227A9-60B4-8CB6-1F71-DEA9068EF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9208" y="9638902"/>
            <a:ext cx="4686493" cy="694887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4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F889686A-538B-873C-3F52-28D9AB817B53}"/>
              </a:ext>
            </a:extLst>
          </p:cNvPr>
          <p:cNvSpPr/>
          <p:nvPr/>
        </p:nvSpPr>
        <p:spPr>
          <a:xfrm>
            <a:off x="1767871" y="24952384"/>
            <a:ext cx="9909492" cy="921488"/>
          </a:xfrm>
          <a:prstGeom prst="rect">
            <a:avLst/>
          </a:prstGeom>
          <a:solidFill>
            <a:srgbClr val="A51A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0"/>
          </a:p>
        </p:txBody>
      </p:sp>
      <p:sp>
        <p:nvSpPr>
          <p:cNvPr id="33" name="Text Box 40">
            <a:extLst>
              <a:ext uri="{FF2B5EF4-FFF2-40B4-BE49-F238E27FC236}">
                <a16:creationId xmlns:a16="http://schemas.microsoft.com/office/drawing/2014/main" id="{416A4B81-9E29-CDA2-6E67-DF79DDCC3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05" y="25071041"/>
            <a:ext cx="2993754" cy="694887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4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66BAE136-C611-A30C-8F2B-D2087E2B1F3A}"/>
              </a:ext>
            </a:extLst>
          </p:cNvPr>
          <p:cNvSpPr/>
          <p:nvPr/>
        </p:nvSpPr>
        <p:spPr>
          <a:xfrm>
            <a:off x="11837959" y="28379024"/>
            <a:ext cx="10910084" cy="921488"/>
          </a:xfrm>
          <a:prstGeom prst="rect">
            <a:avLst/>
          </a:prstGeom>
          <a:solidFill>
            <a:srgbClr val="A51A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0"/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D2404127-7328-880F-BEB0-DBDE2AD92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9882" y="28492322"/>
            <a:ext cx="4566243" cy="694887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4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F3F8EE9-D575-528F-33B2-78A117E70996}"/>
              </a:ext>
            </a:extLst>
          </p:cNvPr>
          <p:cNvSpPr/>
          <p:nvPr/>
        </p:nvSpPr>
        <p:spPr>
          <a:xfrm>
            <a:off x="23093078" y="28390463"/>
            <a:ext cx="8629052" cy="860123"/>
          </a:xfrm>
          <a:prstGeom prst="rect">
            <a:avLst/>
          </a:prstGeom>
          <a:solidFill>
            <a:srgbClr val="A51A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0"/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D02F1F2D-E138-3CF9-962A-9A195D56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3925" y="28507427"/>
            <a:ext cx="6388004" cy="694887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4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FUTURE PLANS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1DF990F5-B967-71D6-FB53-B11000346D5D}"/>
              </a:ext>
            </a:extLst>
          </p:cNvPr>
          <p:cNvSpPr/>
          <p:nvPr/>
        </p:nvSpPr>
        <p:spPr>
          <a:xfrm>
            <a:off x="1837558" y="20541279"/>
            <a:ext cx="9913853" cy="921488"/>
          </a:xfrm>
          <a:prstGeom prst="rect">
            <a:avLst/>
          </a:prstGeom>
          <a:solidFill>
            <a:srgbClr val="A51A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0" dirty="0"/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744DE769-A29E-BBAF-3097-38304C37F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0529" y="20574391"/>
            <a:ext cx="1583848" cy="831565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4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808547FC-021D-D627-CCC1-F90F53EEA41D}"/>
              </a:ext>
            </a:extLst>
          </p:cNvPr>
          <p:cNvSpPr/>
          <p:nvPr/>
        </p:nvSpPr>
        <p:spPr>
          <a:xfrm>
            <a:off x="11812603" y="9488847"/>
            <a:ext cx="20009805" cy="958241"/>
          </a:xfrm>
          <a:prstGeom prst="rect">
            <a:avLst/>
          </a:prstGeom>
          <a:solidFill>
            <a:srgbClr val="2C286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0" dirty="0"/>
          </a:p>
        </p:txBody>
      </p:sp>
      <p:sp>
        <p:nvSpPr>
          <p:cNvPr id="42" name="Text Box 40">
            <a:extLst>
              <a:ext uri="{FF2B5EF4-FFF2-40B4-BE49-F238E27FC236}">
                <a16:creationId xmlns:a16="http://schemas.microsoft.com/office/drawing/2014/main" id="{1B73935F-161C-86A9-75AF-5F266890F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3664" y="9638902"/>
            <a:ext cx="3000896" cy="694887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4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B8208843-C84C-8941-73FF-48804A0353B8}"/>
              </a:ext>
            </a:extLst>
          </p:cNvPr>
          <p:cNvSpPr/>
          <p:nvPr/>
        </p:nvSpPr>
        <p:spPr>
          <a:xfrm>
            <a:off x="11837959" y="38078079"/>
            <a:ext cx="10973545" cy="973198"/>
          </a:xfrm>
          <a:prstGeom prst="rect">
            <a:avLst/>
          </a:prstGeom>
          <a:solidFill>
            <a:srgbClr val="A51A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0"/>
          </a:p>
        </p:txBody>
      </p:sp>
      <p:sp>
        <p:nvSpPr>
          <p:cNvPr id="59" name="Text Box 40">
            <a:extLst>
              <a:ext uri="{FF2B5EF4-FFF2-40B4-BE49-F238E27FC236}">
                <a16:creationId xmlns:a16="http://schemas.microsoft.com/office/drawing/2014/main" id="{32EEE064-EE54-E3FD-2A08-721278ABA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2669" y="38459863"/>
            <a:ext cx="7216595" cy="78961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4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73C96B83-DD60-DDA9-617F-4B995710A192}"/>
              </a:ext>
            </a:extLst>
          </p:cNvPr>
          <p:cNvSpPr/>
          <p:nvPr/>
        </p:nvSpPr>
        <p:spPr>
          <a:xfrm>
            <a:off x="23086100" y="38129789"/>
            <a:ext cx="8705165" cy="921488"/>
          </a:xfrm>
          <a:prstGeom prst="rect">
            <a:avLst/>
          </a:prstGeom>
          <a:solidFill>
            <a:srgbClr val="A51A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0"/>
          </a:p>
        </p:txBody>
      </p:sp>
      <p:sp>
        <p:nvSpPr>
          <p:cNvPr id="64" name="Text Box 40">
            <a:extLst>
              <a:ext uri="{FF2B5EF4-FFF2-40B4-BE49-F238E27FC236}">
                <a16:creationId xmlns:a16="http://schemas.microsoft.com/office/drawing/2014/main" id="{371974E7-81C0-279E-F1DA-AB0FD1DCC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55434" y="38315068"/>
            <a:ext cx="7197970" cy="550933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4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AE5B7E-BBBB-472A-9674-7008499FC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5284" y="740505"/>
            <a:ext cx="9806846" cy="47597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1CCBFA-B823-4F62-9E8F-E827F03EB314}"/>
              </a:ext>
            </a:extLst>
          </p:cNvPr>
          <p:cNvSpPr txBox="1"/>
          <p:nvPr/>
        </p:nvSpPr>
        <p:spPr>
          <a:xfrm>
            <a:off x="1624808" y="838302"/>
            <a:ext cx="19371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HEMONED REGISTRY FOR PERSONS WITH </a:t>
            </a:r>
          </a:p>
          <a:p>
            <a:r>
              <a:rPr lang="en-US" sz="6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BLEEDING DISORDERS IN THE NETHERLANDS: </a:t>
            </a:r>
          </a:p>
          <a:p>
            <a:r>
              <a:rPr lang="en-US" sz="6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UPDATE OF THE DUTCH EXPERIENCE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3A8928-509C-4879-BF52-6EA2B54B5BDA}"/>
              </a:ext>
            </a:extLst>
          </p:cNvPr>
          <p:cNvSpPr txBox="1"/>
          <p:nvPr/>
        </p:nvSpPr>
        <p:spPr>
          <a:xfrm>
            <a:off x="22188360" y="10675122"/>
            <a:ext cx="7914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Hemophilia A</a:t>
            </a:r>
            <a:endParaRPr lang="nl-NL" sz="2800" dirty="0"/>
          </a:p>
        </p:txBody>
      </p:sp>
      <p:graphicFrame>
        <p:nvGraphicFramePr>
          <p:cNvPr id="71" name="Chart 70">
            <a:extLst>
              <a:ext uri="{FF2B5EF4-FFF2-40B4-BE49-F238E27FC236}">
                <a16:creationId xmlns:a16="http://schemas.microsoft.com/office/drawing/2014/main" id="{01DF5267-460B-42BA-9190-5251676587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8089"/>
              </p:ext>
            </p:extLst>
          </p:nvPr>
        </p:nvGraphicFramePr>
        <p:xfrm>
          <a:off x="21728948" y="11368648"/>
          <a:ext cx="9062111" cy="2519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3" name="TextBox 72">
            <a:extLst>
              <a:ext uri="{FF2B5EF4-FFF2-40B4-BE49-F238E27FC236}">
                <a16:creationId xmlns:a16="http://schemas.microsoft.com/office/drawing/2014/main" id="{A99F4001-9F89-4194-81ED-F6561BF1261D}"/>
              </a:ext>
            </a:extLst>
          </p:cNvPr>
          <p:cNvSpPr txBox="1"/>
          <p:nvPr/>
        </p:nvSpPr>
        <p:spPr>
          <a:xfrm>
            <a:off x="22244040" y="14458734"/>
            <a:ext cx="7914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Hemophilia B</a:t>
            </a:r>
            <a:endParaRPr lang="nl-NL" sz="2800" dirty="0"/>
          </a:p>
        </p:txBody>
      </p:sp>
      <p:graphicFrame>
        <p:nvGraphicFramePr>
          <p:cNvPr id="74" name="Chart 73">
            <a:extLst>
              <a:ext uri="{FF2B5EF4-FFF2-40B4-BE49-F238E27FC236}">
                <a16:creationId xmlns:a16="http://schemas.microsoft.com/office/drawing/2014/main" id="{BEEAE4F4-0BB6-47B7-B958-5E86F973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063687"/>
              </p:ext>
            </p:extLst>
          </p:nvPr>
        </p:nvGraphicFramePr>
        <p:xfrm>
          <a:off x="21728947" y="15278435"/>
          <a:ext cx="9062111" cy="2650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5" name="Picture 74">
            <a:extLst>
              <a:ext uri="{FF2B5EF4-FFF2-40B4-BE49-F238E27FC236}">
                <a16:creationId xmlns:a16="http://schemas.microsoft.com/office/drawing/2014/main" id="{33129415-362D-4396-9F08-F29AB1BF84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98154" y="18610861"/>
            <a:ext cx="9493775" cy="7397047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E1C942EE-7EB0-4D79-90FD-21CF20107DC7}"/>
              </a:ext>
            </a:extLst>
          </p:cNvPr>
          <p:cNvSpPr txBox="1"/>
          <p:nvPr/>
        </p:nvSpPr>
        <p:spPr>
          <a:xfrm>
            <a:off x="21728947" y="26007908"/>
            <a:ext cx="9179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Figure 4. The dashboard to monitor the patients infusions, bleeds and aftercare</a:t>
            </a:r>
            <a:endParaRPr lang="nl-NL" sz="2800" dirty="0"/>
          </a:p>
        </p:txBody>
      </p:sp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347386FC-B61B-4D93-89BC-2613F8E8FA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593148"/>
              </p:ext>
            </p:extLst>
          </p:nvPr>
        </p:nvGraphicFramePr>
        <p:xfrm>
          <a:off x="12335962" y="18909779"/>
          <a:ext cx="8627548" cy="7023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79" name="Graphic 78" descr="Envelope outline">
            <a:extLst>
              <a:ext uri="{FF2B5EF4-FFF2-40B4-BE49-F238E27FC236}">
                <a16:creationId xmlns:a16="http://schemas.microsoft.com/office/drawing/2014/main" id="{34AA2F29-A98E-4BF6-8898-585BFB3C69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392625" y="40249700"/>
            <a:ext cx="914400" cy="914400"/>
          </a:xfrm>
          <a:prstGeom prst="rect">
            <a:avLst/>
          </a:prstGeom>
        </p:spPr>
      </p:pic>
      <p:pic>
        <p:nvPicPr>
          <p:cNvPr id="83" name="Graphic 82" descr="Internet outline">
            <a:extLst>
              <a:ext uri="{FF2B5EF4-FFF2-40B4-BE49-F238E27FC236}">
                <a16:creationId xmlns:a16="http://schemas.microsoft.com/office/drawing/2014/main" id="{DEAD2FCD-8816-4E08-91DD-E5C1ED1657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348544" y="39335300"/>
            <a:ext cx="914400" cy="91440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5A6ED35C-8891-4ABC-A95E-645D5330F68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9767" y="33804801"/>
            <a:ext cx="5156187" cy="908733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46F761BB-F748-4DBC-857C-11D74E62E0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92218" y="33848952"/>
            <a:ext cx="4849790" cy="9087330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08708670-EDB3-41FB-9664-82B047EDF9D6}"/>
              </a:ext>
            </a:extLst>
          </p:cNvPr>
          <p:cNvSpPr txBox="1"/>
          <p:nvPr/>
        </p:nvSpPr>
        <p:spPr>
          <a:xfrm>
            <a:off x="899767" y="33262724"/>
            <a:ext cx="8958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Figure 1. The digital treatment diary (Mobile app)</a:t>
            </a:r>
            <a:endParaRPr lang="nl-NL" sz="28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76D9C4B-C959-4562-A22E-D9D4C1886E7A}"/>
              </a:ext>
            </a:extLst>
          </p:cNvPr>
          <p:cNvSpPr txBox="1"/>
          <p:nvPr/>
        </p:nvSpPr>
        <p:spPr>
          <a:xfrm>
            <a:off x="1107359" y="26371053"/>
            <a:ext cx="9555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Patients </a:t>
            </a:r>
            <a:r>
              <a:rPr lang="en-AU" sz="4000" dirty="0"/>
              <a:t>are registered by their HTC after written informed consent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AU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AU" sz="4000" dirty="0"/>
              <a:t>Patients  register their treatment and details on bleeds in a digital treatment diary (Figure 1)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AU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000" dirty="0"/>
              <a:t>Treatment </a:t>
            </a:r>
            <a:r>
              <a:rPr lang="en-US" sz="4000" dirty="0"/>
              <a:t>centers can view and  add data in a dashboard (Figure 4)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4148FCA-5B2C-41C8-A34C-44869BD9ECE6}"/>
              </a:ext>
            </a:extLst>
          </p:cNvPr>
          <p:cNvSpPr txBox="1"/>
          <p:nvPr/>
        </p:nvSpPr>
        <p:spPr>
          <a:xfrm>
            <a:off x="23590561" y="29514204"/>
            <a:ext cx="789930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571355"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cs typeface="Calibri" panose="020F0502020204030204" pitchFamily="34" charset="0"/>
              </a:rPr>
              <a:t>Collect </a:t>
            </a:r>
            <a:r>
              <a:rPr lang="en-AU" sz="4000" dirty="0"/>
              <a:t>data from patients </a:t>
            </a:r>
            <a:r>
              <a:rPr lang="en-AU" sz="4000" dirty="0">
                <a:cs typeface="Calibri" panose="020F0502020204030204" pitchFamily="34" charset="0"/>
              </a:rPr>
              <a:t>who</a:t>
            </a:r>
            <a:r>
              <a:rPr lang="en-AU" sz="4000" dirty="0"/>
              <a:t> underwent gene therapy</a:t>
            </a:r>
          </a:p>
          <a:p>
            <a:pPr marL="1028700" lvl="1" indent="-571500" defTabSz="571355">
              <a:buFont typeface="Courier New" panose="02070309020205020404" pitchFamily="49" charset="0"/>
              <a:buChar char="o"/>
            </a:pPr>
            <a:r>
              <a:rPr lang="en-AU" sz="4000" dirty="0">
                <a:latin typeface="Calibri" panose="020F0502020204030204" pitchFamily="34" charset="0"/>
                <a:cs typeface="Calibri" panose="020F0502020204030204" pitchFamily="34" charset="0"/>
              </a:rPr>
              <a:t>Intention to share the data with the WFH Gene Therapy Registry</a:t>
            </a:r>
          </a:p>
          <a:p>
            <a:pPr lvl="1" defTabSz="571355"/>
            <a:endParaRPr lang="en-CA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defTabSz="571355"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Decrease burden of registration and improve data quality by:</a:t>
            </a:r>
          </a:p>
          <a:p>
            <a:pPr marL="1028700" lvl="1" indent="-571500" defTabSz="571355">
              <a:buFont typeface="Courier New" panose="02070309020205020404" pitchFamily="49" charset="0"/>
              <a:buChar char="o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Data standardization of bleeds &amp; treatment</a:t>
            </a:r>
          </a:p>
          <a:p>
            <a:pPr marL="1028700" lvl="1" indent="-571500" defTabSz="571355">
              <a:buFont typeface="Courier New" panose="02070309020205020404" pitchFamily="49" charset="0"/>
              <a:buChar char="o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Automatic data extraction from electronic hospital records</a:t>
            </a:r>
            <a:endParaRPr lang="en-A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defTabSz="571355">
              <a:buFont typeface="Arial" panose="020B0604020202020204" pitchFamily="34" charset="0"/>
              <a:buChar char="•"/>
            </a:pPr>
            <a:endParaRPr lang="en-US" sz="4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BC896C-513B-4C3A-BA6D-98411A4C48B8}"/>
              </a:ext>
            </a:extLst>
          </p:cNvPr>
          <p:cNvSpPr txBox="1"/>
          <p:nvPr/>
        </p:nvSpPr>
        <p:spPr>
          <a:xfrm>
            <a:off x="12131418" y="39413737"/>
            <a:ext cx="106166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In 2022 HemoNED received a grant/research support from:</a:t>
            </a:r>
          </a:p>
          <a:p>
            <a:r>
              <a:rPr lang="en-US" sz="4000" dirty="0">
                <a:solidFill>
                  <a:srgbClr val="FFFFFF"/>
                </a:solidFill>
              </a:rPr>
              <a:t>CSL Behring, Novo Nordisk, </a:t>
            </a:r>
            <a:r>
              <a:rPr lang="en-US" sz="4000" dirty="0" err="1">
                <a:solidFill>
                  <a:srgbClr val="FFFFFF"/>
                </a:solidFill>
              </a:rPr>
              <a:t>Octapharma</a:t>
            </a:r>
            <a:r>
              <a:rPr lang="en-US" sz="4000" dirty="0">
                <a:solidFill>
                  <a:srgbClr val="FFFFFF"/>
                </a:solidFill>
              </a:rPr>
              <a:t>, Pfizer, Roche, </a:t>
            </a:r>
            <a:r>
              <a:rPr lang="en-US" sz="4000" dirty="0" err="1">
                <a:solidFill>
                  <a:srgbClr val="FFFFFF"/>
                </a:solidFill>
              </a:rPr>
              <a:t>Sobi</a:t>
            </a:r>
            <a:r>
              <a:rPr lang="en-US" sz="4000" dirty="0">
                <a:solidFill>
                  <a:srgbClr val="FFFFFF"/>
                </a:solidFill>
              </a:rPr>
              <a:t>, Takeda</a:t>
            </a:r>
          </a:p>
          <a:p>
            <a:r>
              <a:rPr lang="en-US" sz="4000" dirty="0">
                <a:solidFill>
                  <a:srgbClr val="FFFFFF"/>
                </a:solidFill>
              </a:rPr>
              <a:t>National Health Care Institute </a:t>
            </a:r>
            <a:r>
              <a:rPr lang="en-US" sz="3200" dirty="0">
                <a:solidFill>
                  <a:srgbClr val="FFFFFF"/>
                </a:solidFill>
              </a:rPr>
              <a:t>(</a:t>
            </a:r>
            <a:r>
              <a:rPr lang="en-US" sz="3200" dirty="0" err="1">
                <a:solidFill>
                  <a:srgbClr val="FFFFFF"/>
                </a:solidFill>
              </a:rPr>
              <a:t>Zorginstituut</a:t>
            </a:r>
            <a:r>
              <a:rPr lang="en-US" sz="3200" dirty="0">
                <a:solidFill>
                  <a:srgbClr val="FFFFFF"/>
                </a:solidFill>
              </a:rPr>
              <a:t> Nederland) </a:t>
            </a:r>
          </a:p>
          <a:p>
            <a:endParaRPr lang="en-US" sz="2600" dirty="0">
              <a:solidFill>
                <a:srgbClr val="FFFFFF"/>
              </a:solidFill>
            </a:endParaRPr>
          </a:p>
          <a:p>
            <a:endParaRPr lang="nl-NL" sz="4000" dirty="0">
              <a:solidFill>
                <a:srgbClr val="FFFFFF"/>
              </a:solidFill>
            </a:endParaRPr>
          </a:p>
          <a:p>
            <a:endParaRPr lang="nl-NL" sz="4000" dirty="0">
              <a:solidFill>
                <a:srgbClr val="FFFFFF"/>
              </a:solidFill>
            </a:endParaRPr>
          </a:p>
        </p:txBody>
      </p:sp>
      <p:sp>
        <p:nvSpPr>
          <p:cNvPr id="56" name="TextBox 18">
            <a:extLst>
              <a:ext uri="{FF2B5EF4-FFF2-40B4-BE49-F238E27FC236}">
                <a16:creationId xmlns:a16="http://schemas.microsoft.com/office/drawing/2014/main" id="{C4D253C9-F4A1-4024-A40F-63CFC88B48A5}"/>
              </a:ext>
            </a:extLst>
          </p:cNvPr>
          <p:cNvSpPr txBox="1"/>
          <p:nvPr/>
        </p:nvSpPr>
        <p:spPr>
          <a:xfrm>
            <a:off x="21682291" y="18110328"/>
            <a:ext cx="10995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Figure 2. Hemophilia type and severity of patients included in</a:t>
            </a:r>
          </a:p>
          <a:p>
            <a:r>
              <a:rPr lang="en-US" sz="2800" dirty="0"/>
              <a:t>HemoNED</a:t>
            </a:r>
            <a:endParaRPr lang="nl-NL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2C3290-FBF2-4FEE-9C35-15064EA29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656258"/>
              </p:ext>
            </p:extLst>
          </p:nvPr>
        </p:nvGraphicFramePr>
        <p:xfrm>
          <a:off x="12169865" y="11301567"/>
          <a:ext cx="9363623" cy="6676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51272">
                  <a:extLst>
                    <a:ext uri="{9D8B030D-6E8A-4147-A177-3AD203B41FA5}">
                      <a16:colId xmlns:a16="http://schemas.microsoft.com/office/drawing/2014/main" val="1489665807"/>
                    </a:ext>
                  </a:extLst>
                </a:gridCol>
                <a:gridCol w="2812351">
                  <a:extLst>
                    <a:ext uri="{9D8B030D-6E8A-4147-A177-3AD203B41FA5}">
                      <a16:colId xmlns:a16="http://schemas.microsoft.com/office/drawing/2014/main" val="4121522257"/>
                    </a:ext>
                  </a:extLst>
                </a:gridCol>
              </a:tblGrid>
              <a:tr h="892405">
                <a:tc>
                  <a:txBody>
                    <a:bodyPr/>
                    <a:lstStyle/>
                    <a:p>
                      <a:r>
                        <a:rPr lang="en-US" sz="4800" dirty="0">
                          <a:latin typeface="+mn-lt"/>
                        </a:rPr>
                        <a:t>Diagnosis</a:t>
                      </a:r>
                      <a:endParaRPr lang="nl-NL" sz="4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# Patients</a:t>
                      </a:r>
                      <a:endParaRPr lang="nl-NL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262868"/>
                  </a:ext>
                </a:extLst>
              </a:tr>
              <a:tr h="826301">
                <a:tc>
                  <a:txBody>
                    <a:bodyPr/>
                    <a:lstStyle/>
                    <a:p>
                      <a:r>
                        <a:rPr lang="en-US" sz="4400" dirty="0"/>
                        <a:t>Hemophilia A</a:t>
                      </a:r>
                      <a:endParaRPr lang="nl-N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1393</a:t>
                      </a:r>
                      <a:endParaRPr lang="nl-NL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151346"/>
                  </a:ext>
                </a:extLst>
              </a:tr>
              <a:tr h="826301">
                <a:tc>
                  <a:txBody>
                    <a:bodyPr/>
                    <a:lstStyle/>
                    <a:p>
                      <a:r>
                        <a:rPr lang="en-US" sz="4400" dirty="0"/>
                        <a:t>Hemophilia B</a:t>
                      </a:r>
                      <a:endParaRPr lang="nl-N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199</a:t>
                      </a:r>
                      <a:endParaRPr lang="nl-NL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706778"/>
                  </a:ext>
                </a:extLst>
              </a:tr>
              <a:tr h="826301">
                <a:tc>
                  <a:txBody>
                    <a:bodyPr/>
                    <a:lstStyle/>
                    <a:p>
                      <a:r>
                        <a:rPr lang="en-US" sz="4400" dirty="0"/>
                        <a:t>Von Willebrand Disease</a:t>
                      </a:r>
                      <a:endParaRPr lang="nl-N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619</a:t>
                      </a:r>
                      <a:endParaRPr lang="nl-NL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430955"/>
                  </a:ext>
                </a:extLst>
              </a:tr>
              <a:tr h="826301">
                <a:tc>
                  <a:txBody>
                    <a:bodyPr/>
                    <a:lstStyle/>
                    <a:p>
                      <a:r>
                        <a:rPr lang="en-US" sz="4400" dirty="0"/>
                        <a:t>Carrier</a:t>
                      </a:r>
                      <a:endParaRPr lang="nl-N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136</a:t>
                      </a:r>
                      <a:endParaRPr lang="nl-NL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73747"/>
                  </a:ext>
                </a:extLst>
              </a:tr>
              <a:tr h="826301">
                <a:tc>
                  <a:txBody>
                    <a:bodyPr/>
                    <a:lstStyle/>
                    <a:p>
                      <a:r>
                        <a:rPr lang="en-US" sz="4400" dirty="0"/>
                        <a:t>Acquired bleeding disorder</a:t>
                      </a:r>
                      <a:endParaRPr lang="nl-N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23</a:t>
                      </a:r>
                      <a:endParaRPr lang="nl-NL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74290"/>
                  </a:ext>
                </a:extLst>
              </a:tr>
              <a:tr h="826301">
                <a:tc>
                  <a:txBody>
                    <a:bodyPr/>
                    <a:lstStyle/>
                    <a:p>
                      <a:r>
                        <a:rPr lang="en-US" sz="4400" dirty="0"/>
                        <a:t>Other bleeding disorder</a:t>
                      </a:r>
                      <a:endParaRPr lang="nl-N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163</a:t>
                      </a:r>
                      <a:endParaRPr lang="nl-NL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347077"/>
                  </a:ext>
                </a:extLst>
              </a:tr>
              <a:tr h="826301">
                <a:tc>
                  <a:txBody>
                    <a:bodyPr/>
                    <a:lstStyle/>
                    <a:p>
                      <a:r>
                        <a:rPr lang="en-US" sz="4400" b="1" dirty="0"/>
                        <a:t>Total </a:t>
                      </a:r>
                      <a:endParaRPr lang="nl-NL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2533</a:t>
                      </a:r>
                      <a:endParaRPr lang="nl-NL" sz="4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266018"/>
                  </a:ext>
                </a:extLst>
              </a:tr>
            </a:tbl>
          </a:graphicData>
        </a:graphic>
      </p:graphicFrame>
      <p:pic>
        <p:nvPicPr>
          <p:cNvPr id="20" name="Graphic 19" descr="Office worker female outline">
            <a:extLst>
              <a:ext uri="{FF2B5EF4-FFF2-40B4-BE49-F238E27FC236}">
                <a16:creationId xmlns:a16="http://schemas.microsoft.com/office/drawing/2014/main" id="{4B2C9D6E-4344-4FAC-9EC6-8ADBEFC7ACE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3348544" y="4153756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52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578</Words>
  <Application>Microsoft Office PowerPoint</Application>
  <PresentationFormat>Custom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Courier New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Katarina Gluic</dc:creator>
  <cp:lastModifiedBy>Veen, C.M.E. van (STOL)</cp:lastModifiedBy>
  <cp:revision>40</cp:revision>
  <cp:lastPrinted>2023-02-02T10:49:31Z</cp:lastPrinted>
  <dcterms:created xsi:type="dcterms:W3CDTF">2022-11-30T09:45:16Z</dcterms:created>
  <dcterms:modified xsi:type="dcterms:W3CDTF">2023-06-15T13:32:21Z</dcterms:modified>
</cp:coreProperties>
</file>