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2803763" cy="302752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esbeth" initials="L" lastIdx="1" clrIdx="0">
    <p:extLst>
      <p:ext uri="{19B8F6BF-5375-455C-9EA6-DF929625EA0E}">
        <p15:presenceInfo xmlns:p15="http://schemas.microsoft.com/office/powerpoint/2012/main" userId="S::e.m.taal@lumc.nl::e5df2eec-8059-4e0b-9ad6-c767134349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A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19"/>
    <p:restoredTop sz="95878"/>
  </p:normalViewPr>
  <p:slideViewPr>
    <p:cSldViewPr snapToGrid="0">
      <p:cViewPr varScale="1">
        <p:scale>
          <a:sx n="19" d="100"/>
          <a:sy n="19" d="100"/>
        </p:scale>
        <p:origin x="955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1D-4C69-404D-B8CD-BFB8FB7D6A92}" type="datetimeFigureOut">
              <a:rPr lang="nl-NL" smtClean="0"/>
              <a:t>16-01-2023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7F75-1531-4147-BB01-C496707563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5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1D-4C69-404D-B8CD-BFB8FB7D6A92}" type="datetimeFigureOut">
              <a:rPr lang="nl-NL" smtClean="0"/>
              <a:t>16-01-2023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7F75-1531-4147-BB01-C496707563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80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1D-4C69-404D-B8CD-BFB8FB7D6A92}" type="datetimeFigureOut">
              <a:rPr lang="nl-NL" smtClean="0"/>
              <a:t>16-01-2023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7F75-1531-4147-BB01-C496707563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686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1D-4C69-404D-B8CD-BFB8FB7D6A92}" type="datetimeFigureOut">
              <a:rPr lang="nl-NL" smtClean="0"/>
              <a:t>16-01-2023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7F75-1531-4147-BB01-C496707563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31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1D-4C69-404D-B8CD-BFB8FB7D6A92}" type="datetimeFigureOut">
              <a:rPr lang="nl-NL" smtClean="0"/>
              <a:t>16-01-2023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7F75-1531-4147-BB01-C496707563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790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1D-4C69-404D-B8CD-BFB8FB7D6A92}" type="datetimeFigureOut">
              <a:rPr lang="nl-NL" smtClean="0"/>
              <a:t>16-01-2023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7F75-1531-4147-BB01-C496707563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627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1D-4C69-404D-B8CD-BFB8FB7D6A92}" type="datetimeFigureOut">
              <a:rPr lang="nl-NL" smtClean="0"/>
              <a:t>16-01-2023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7F75-1531-4147-BB01-C496707563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899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1D-4C69-404D-B8CD-BFB8FB7D6A92}" type="datetimeFigureOut">
              <a:rPr lang="nl-NL" smtClean="0"/>
              <a:t>16-01-2023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7F75-1531-4147-BB01-C496707563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146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1D-4C69-404D-B8CD-BFB8FB7D6A92}" type="datetimeFigureOut">
              <a:rPr lang="nl-NL" smtClean="0"/>
              <a:t>16-01-2023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7F75-1531-4147-BB01-C496707563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5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1D-4C69-404D-B8CD-BFB8FB7D6A92}" type="datetimeFigureOut">
              <a:rPr lang="nl-NL" smtClean="0"/>
              <a:t>16-01-2023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7F75-1531-4147-BB01-C496707563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25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3BA1D-4C69-404D-B8CD-BFB8FB7D6A92}" type="datetimeFigureOut">
              <a:rPr lang="nl-NL" smtClean="0"/>
              <a:t>16-01-2023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B7F75-1531-4147-BB01-C496707563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928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3BA1D-4C69-404D-B8CD-BFB8FB7D6A92}" type="datetimeFigureOut">
              <a:rPr lang="nl-NL" smtClean="0"/>
              <a:t>16-01-2023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B7F75-1531-4147-BB01-C496707563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01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7CAD2FB-CD0C-9C7C-716A-40F6ED1EE314}"/>
              </a:ext>
            </a:extLst>
          </p:cNvPr>
          <p:cNvSpPr/>
          <p:nvPr/>
        </p:nvSpPr>
        <p:spPr>
          <a:xfrm>
            <a:off x="-1" y="0"/>
            <a:ext cx="42803763" cy="5804993"/>
          </a:xfrm>
          <a:prstGeom prst="rect">
            <a:avLst/>
          </a:prstGeom>
          <a:solidFill>
            <a:srgbClr val="EA5A0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EA5A0D"/>
              </a:solidFill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91188BE-B791-F637-EE66-E3E92BE66960}"/>
              </a:ext>
            </a:extLst>
          </p:cNvPr>
          <p:cNvSpPr/>
          <p:nvPr/>
        </p:nvSpPr>
        <p:spPr>
          <a:xfrm>
            <a:off x="722485" y="801080"/>
            <a:ext cx="13379278" cy="346777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4" descr="VastePrik">
            <a:extLst>
              <a:ext uri="{FF2B5EF4-FFF2-40B4-BE49-F238E27FC236}">
                <a16:creationId xmlns:a16="http://schemas.microsoft.com/office/drawing/2014/main" id="{7CEDC7D4-6A52-94CC-8886-352A7D8DE2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10" b="32026"/>
          <a:stretch/>
        </p:blipFill>
        <p:spPr bwMode="auto">
          <a:xfrm>
            <a:off x="2374452" y="1003506"/>
            <a:ext cx="10075343" cy="337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2FB265F-E630-C498-4F77-DFA8623F87B9}"/>
              </a:ext>
            </a:extLst>
          </p:cNvPr>
          <p:cNvSpPr txBox="1"/>
          <p:nvPr/>
        </p:nvSpPr>
        <p:spPr>
          <a:xfrm>
            <a:off x="15128616" y="1776456"/>
            <a:ext cx="258849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Het digitale logboek om de behandeling te verbeteren</a:t>
            </a:r>
            <a:endParaRPr lang="nl-NL" sz="9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218583B-7653-46BA-7F76-564FE12B2004}"/>
              </a:ext>
            </a:extLst>
          </p:cNvPr>
          <p:cNvSpPr txBox="1"/>
          <p:nvPr/>
        </p:nvSpPr>
        <p:spPr>
          <a:xfrm>
            <a:off x="722485" y="4503545"/>
            <a:ext cx="4392796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Bestuur </a:t>
            </a:r>
            <a:r>
              <a:rPr lang="nl-NL" sz="5600" b="1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HemoNED</a:t>
            </a:r>
            <a:r>
              <a:rPr lang="nl-NL" sz="5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sz="56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S.C. Gouw, M.H.E. Driessens, K. Meijer</a:t>
            </a:r>
            <a:r>
              <a:rPr lang="nl-NL" sz="5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B</a:t>
            </a:r>
            <a:r>
              <a:rPr lang="nl-NL" sz="5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ureau HemoNED</a:t>
            </a:r>
            <a:r>
              <a:rPr lang="nl-NL" sz="56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C.M.E. van Veen, E.M. Taal. </a:t>
            </a:r>
            <a:r>
              <a:rPr lang="nl-NL" sz="5600" b="1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Ondersteuning</a:t>
            </a:r>
            <a:r>
              <a:rPr lang="nl-NL" sz="56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M.R. Brands</a:t>
            </a:r>
            <a:endParaRPr lang="nl-NL" sz="5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AACDD36-FEB4-CB9D-AEDB-B2ED55778D4F}"/>
              </a:ext>
            </a:extLst>
          </p:cNvPr>
          <p:cNvSpPr txBox="1"/>
          <p:nvPr/>
        </p:nvSpPr>
        <p:spPr>
          <a:xfrm>
            <a:off x="12205046" y="6349041"/>
            <a:ext cx="11310484" cy="19008959"/>
          </a:xfrm>
          <a:prstGeom prst="rect">
            <a:avLst/>
          </a:prstGeom>
          <a:noFill/>
          <a:ln w="57150">
            <a:solidFill>
              <a:srgbClr val="EA5A0D"/>
            </a:solidFill>
          </a:ln>
        </p:spPr>
        <p:txBody>
          <a:bodyPr wrap="square" lIns="360000" tIns="360000" rIns="0" bIns="360000" rtlCol="0">
            <a:spAutoFit/>
          </a:bodyPr>
          <a:lstStyle/>
          <a:p>
            <a:r>
              <a:rPr lang="nl-NL" sz="6600" b="1" dirty="0">
                <a:solidFill>
                  <a:srgbClr val="EA5A0D"/>
                </a:solidFill>
              </a:rPr>
              <a:t>Waarom de VastePrik-app?</a:t>
            </a:r>
          </a:p>
          <a:p>
            <a:pPr marL="1143000" indent="-1143000">
              <a:buAutoNum type="arabicPeriod"/>
            </a:pPr>
            <a:r>
              <a:rPr lang="nl-NL" sz="6600" dirty="0"/>
              <a:t>Goed </a:t>
            </a:r>
            <a:r>
              <a:rPr lang="nl-NL" sz="6600" b="1" dirty="0">
                <a:solidFill>
                  <a:srgbClr val="EA5A0D"/>
                </a:solidFill>
              </a:rPr>
              <a:t>overzicht van thuisbehandeling</a:t>
            </a:r>
            <a:r>
              <a:rPr lang="nl-NL" sz="6600" b="1" dirty="0"/>
              <a:t>. </a:t>
            </a:r>
            <a:r>
              <a:rPr lang="nl-NL" sz="6600" dirty="0"/>
              <a:t>Zijn er bloedingen geweest?</a:t>
            </a:r>
          </a:p>
          <a:p>
            <a:pPr marL="1143000" indent="-1143000">
              <a:buAutoNum type="arabicPeriod"/>
            </a:pPr>
            <a:r>
              <a:rPr lang="nl-NL" sz="6600" dirty="0"/>
              <a:t>Helpt mensen </a:t>
            </a:r>
            <a:r>
              <a:rPr lang="nl-NL" sz="6600" b="1" dirty="0">
                <a:solidFill>
                  <a:srgbClr val="EA5A0D"/>
                </a:solidFill>
              </a:rPr>
              <a:t>het gesprek aangaan </a:t>
            </a:r>
            <a:r>
              <a:rPr lang="nl-NL" sz="6600" dirty="0"/>
              <a:t>met zorgverleners. </a:t>
            </a:r>
          </a:p>
          <a:p>
            <a:pPr marL="1143000" indent="-1143000">
              <a:buAutoNum type="arabicPeriod"/>
            </a:pPr>
            <a:r>
              <a:rPr lang="nl-NL" sz="6600" dirty="0"/>
              <a:t>VastePrik maakt </a:t>
            </a:r>
            <a:r>
              <a:rPr lang="nl-NL" sz="6600" b="1" dirty="0">
                <a:solidFill>
                  <a:srgbClr val="EA5A0D"/>
                </a:solidFill>
              </a:rPr>
              <a:t>onderzoek</a:t>
            </a:r>
            <a:r>
              <a:rPr lang="nl-NL" sz="6600" dirty="0"/>
              <a:t> naar effecten &amp; veiligheid van behandelingen mogelijk.</a:t>
            </a:r>
          </a:p>
          <a:p>
            <a:pPr marL="1143000" indent="-1143000">
              <a:buAutoNum type="arabicPeriod"/>
            </a:pPr>
            <a:endParaRPr lang="nl-NL" sz="6600" dirty="0"/>
          </a:p>
          <a:p>
            <a:pPr marL="1143000" indent="-1143000">
              <a:buAutoNum type="arabicPeriod"/>
            </a:pPr>
            <a:endParaRPr lang="nl-NL" sz="6600" dirty="0"/>
          </a:p>
          <a:p>
            <a:pPr marL="1143000" indent="-1143000">
              <a:buAutoNum type="arabicPeriod"/>
            </a:pPr>
            <a:endParaRPr lang="nl-NL" sz="6600" dirty="0"/>
          </a:p>
          <a:p>
            <a:pPr marL="1143000" indent="-1143000">
              <a:buAutoNum type="arabicPeriod"/>
            </a:pPr>
            <a:endParaRPr lang="nl-NL" sz="6600" dirty="0"/>
          </a:p>
          <a:p>
            <a:pPr marL="1143000" indent="-1143000">
              <a:buAutoNum type="arabicPeriod"/>
            </a:pPr>
            <a:endParaRPr lang="nl-NL" sz="6600" dirty="0"/>
          </a:p>
          <a:p>
            <a:pPr marL="1143000" indent="-1143000">
              <a:buAutoNum type="arabicPeriod"/>
            </a:pPr>
            <a:endParaRPr lang="nl-NL" sz="6600" dirty="0"/>
          </a:p>
          <a:p>
            <a:pPr marL="1143000" indent="-1143000">
              <a:buAutoNum type="arabicPeriod"/>
            </a:pPr>
            <a:endParaRPr lang="nl-NL" sz="6600" dirty="0"/>
          </a:p>
          <a:p>
            <a:pPr marL="1143000" indent="-1143000">
              <a:buAutoNum type="arabicPeriod"/>
            </a:pPr>
            <a:endParaRPr lang="nl-NL" sz="6600" dirty="0"/>
          </a:p>
          <a:p>
            <a:pPr marL="1143000" indent="-1143000">
              <a:buAutoNum type="arabicPeriod"/>
            </a:pPr>
            <a:endParaRPr lang="nl-NL" sz="6600" dirty="0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401488A8-1420-1B25-2651-E2DE86B12877}"/>
              </a:ext>
            </a:extLst>
          </p:cNvPr>
          <p:cNvSpPr/>
          <p:nvPr/>
        </p:nvSpPr>
        <p:spPr>
          <a:xfrm>
            <a:off x="355117" y="27137619"/>
            <a:ext cx="42093526" cy="2758357"/>
          </a:xfrm>
          <a:prstGeom prst="rect">
            <a:avLst/>
          </a:prstGeom>
          <a:noFill/>
          <a:ln w="57150">
            <a:solidFill>
              <a:srgbClr val="EA5A0D"/>
            </a:solidFill>
          </a:ln>
        </p:spPr>
        <p:txBody>
          <a:bodyPr wrap="square" lIns="360000" tIns="360000" rIns="360000" bIns="360000">
            <a:spAutoFit/>
          </a:bodyPr>
          <a:lstStyle/>
          <a:p>
            <a:r>
              <a:rPr lang="nl-NL" sz="6600" dirty="0"/>
              <a:t>Antwoord op de </a:t>
            </a:r>
            <a:r>
              <a:rPr lang="nl-NL" sz="6600" b="1" dirty="0">
                <a:solidFill>
                  <a:srgbClr val="EA5A0D"/>
                </a:solidFill>
              </a:rPr>
              <a:t>meest gestelde vragen</a:t>
            </a:r>
            <a:r>
              <a:rPr lang="nl-NL" sz="6600" b="1" dirty="0"/>
              <a:t>									</a:t>
            </a:r>
            <a:r>
              <a:rPr lang="nl-NL" sz="6600" b="1" dirty="0">
                <a:solidFill>
                  <a:srgbClr val="EA5A0D"/>
                </a:solidFill>
              </a:rPr>
              <a:t>Filmpjes met uitleg</a:t>
            </a:r>
            <a:r>
              <a:rPr lang="nl-NL" sz="6600" dirty="0"/>
              <a:t>: Hoe voeg ik voorraad toe? Hoe registreer</a:t>
            </a:r>
            <a:endParaRPr lang="nl-NL" sz="6600" b="1" dirty="0"/>
          </a:p>
          <a:p>
            <a:r>
              <a:rPr lang="nl-NL" sz="6600" dirty="0"/>
              <a:t>op </a:t>
            </a:r>
            <a:r>
              <a:rPr lang="nl-NL" sz="6600" dirty="0" err="1"/>
              <a:t>www.hemoned.nl</a:t>
            </a:r>
            <a:r>
              <a:rPr lang="nl-NL" sz="6600" dirty="0"/>
              <a:t>/</a:t>
            </a:r>
            <a:r>
              <a:rPr lang="nl-NL" sz="6600" dirty="0" err="1"/>
              <a:t>vasteprik</a:t>
            </a:r>
            <a:r>
              <a:rPr lang="nl-NL" sz="6600" b="1" dirty="0"/>
              <a:t>:															</a:t>
            </a:r>
            <a:r>
              <a:rPr lang="nl-NL" sz="6600" dirty="0"/>
              <a:t>ik profylaxe? Hoe voeg ik een behandelschema toe?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6F44FF67-8F84-D68F-CD1A-1400497A8B52}"/>
              </a:ext>
            </a:extLst>
          </p:cNvPr>
          <p:cNvSpPr/>
          <p:nvPr/>
        </p:nvSpPr>
        <p:spPr>
          <a:xfrm>
            <a:off x="305425" y="25782541"/>
            <a:ext cx="42192910" cy="1355078"/>
          </a:xfrm>
          <a:prstGeom prst="rect">
            <a:avLst/>
          </a:prstGeom>
          <a:solidFill>
            <a:srgbClr val="EA5A0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6000" b="1" dirty="0">
                <a:solidFill>
                  <a:schemeClr val="bg1"/>
                </a:solidFill>
              </a:rPr>
              <a:t>	</a:t>
            </a:r>
            <a:r>
              <a:rPr lang="nl-NL" sz="7200" b="1" dirty="0">
                <a:solidFill>
                  <a:schemeClr val="bg1"/>
                </a:solidFill>
              </a:rPr>
              <a:t>Meer uitleg over VastePrik?															 Vragen of suggesties? Laat het weten!  info@hemoned.nl</a:t>
            </a:r>
            <a:endParaRPr lang="nl-NL" sz="6000" b="1" dirty="0">
              <a:solidFill>
                <a:schemeClr val="bg1"/>
              </a:solidFill>
            </a:endParaRPr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C58BDFD4-BE0A-02AB-2FE3-B65D7C5C156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14815541" y="27506707"/>
            <a:ext cx="2156400" cy="2161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670021C1-81DF-9007-AABD-CC5253FD172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39933526" y="27445873"/>
            <a:ext cx="2160000" cy="2141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D251AAD-7057-4A7B-9C89-6386A27C0B4B}"/>
              </a:ext>
            </a:extLst>
          </p:cNvPr>
          <p:cNvSpPr txBox="1"/>
          <p:nvPr/>
        </p:nvSpPr>
        <p:spPr>
          <a:xfrm>
            <a:off x="10662559" y="10518180"/>
            <a:ext cx="22174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Z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9BA0C967-8572-DC81-ECF4-4A712E58065F}"/>
              </a:ext>
            </a:extLst>
          </p:cNvPr>
          <p:cNvSpPr txBox="1"/>
          <p:nvPr/>
        </p:nvSpPr>
        <p:spPr>
          <a:xfrm>
            <a:off x="449332" y="6349042"/>
            <a:ext cx="10673885" cy="19008959"/>
          </a:xfrm>
          <a:prstGeom prst="rect">
            <a:avLst/>
          </a:prstGeom>
          <a:noFill/>
          <a:ln w="57150">
            <a:solidFill>
              <a:srgbClr val="EA5A0D"/>
            </a:solidFill>
          </a:ln>
        </p:spPr>
        <p:txBody>
          <a:bodyPr wrap="square" lIns="360000" tIns="360000" rIns="0" bIns="360000" rtlCol="0">
            <a:spAutoFit/>
          </a:bodyPr>
          <a:lstStyle/>
          <a:p>
            <a:endParaRPr lang="en-US" sz="6600" dirty="0"/>
          </a:p>
          <a:p>
            <a:endParaRPr lang="en-US" sz="6600" dirty="0"/>
          </a:p>
          <a:p>
            <a:endParaRPr lang="en-US" sz="6600" dirty="0"/>
          </a:p>
          <a:p>
            <a:endParaRPr lang="en-US" sz="6600" dirty="0"/>
          </a:p>
          <a:p>
            <a:r>
              <a:rPr lang="en-US" sz="6600" dirty="0" err="1"/>
              <a:t>Bijna</a:t>
            </a:r>
            <a:r>
              <a:rPr lang="en-US" sz="6600" dirty="0"/>
              <a:t> </a:t>
            </a:r>
            <a:r>
              <a:rPr lang="en-US" sz="6600" b="1" dirty="0">
                <a:solidFill>
                  <a:srgbClr val="EA5A0D"/>
                </a:solidFill>
              </a:rPr>
              <a:t>2600 </a:t>
            </a:r>
            <a:r>
              <a:rPr lang="en-US" sz="6600" b="1" dirty="0" err="1">
                <a:solidFill>
                  <a:srgbClr val="EA5A0D"/>
                </a:solidFill>
              </a:rPr>
              <a:t>personen</a:t>
            </a:r>
            <a:r>
              <a:rPr lang="en-US" sz="6600" dirty="0">
                <a:solidFill>
                  <a:srgbClr val="EA5A0D"/>
                </a:solidFill>
              </a:rPr>
              <a:t> </a:t>
            </a:r>
            <a:r>
              <a:rPr lang="en-US" sz="6600" dirty="0" err="1"/>
              <a:t>zijn</a:t>
            </a:r>
            <a:r>
              <a:rPr lang="en-US" sz="6600" dirty="0"/>
              <a:t> </a:t>
            </a:r>
            <a:r>
              <a:rPr lang="en-US" sz="6600" dirty="0" err="1"/>
              <a:t>geïncludeerd</a:t>
            </a:r>
            <a:r>
              <a:rPr lang="en-US" sz="6600" dirty="0"/>
              <a:t> in </a:t>
            </a:r>
            <a:r>
              <a:rPr lang="en-US" sz="6600" dirty="0" err="1"/>
              <a:t>HemoNED</a:t>
            </a:r>
            <a:r>
              <a:rPr lang="en-US" sz="6600" dirty="0"/>
              <a:t>:</a:t>
            </a:r>
          </a:p>
          <a:p>
            <a:endParaRPr lang="en-US" sz="6600" dirty="0"/>
          </a:p>
          <a:p>
            <a:endParaRPr lang="en-US" sz="6600" dirty="0"/>
          </a:p>
          <a:p>
            <a:endParaRPr lang="en-US" sz="6600" dirty="0"/>
          </a:p>
          <a:p>
            <a:endParaRPr lang="en-US" sz="6600" dirty="0"/>
          </a:p>
          <a:p>
            <a:endParaRPr lang="en-US" sz="6600" dirty="0"/>
          </a:p>
          <a:p>
            <a:endParaRPr lang="en-US" sz="6600" dirty="0"/>
          </a:p>
          <a:p>
            <a:endParaRPr lang="en-US" sz="6600" dirty="0"/>
          </a:p>
          <a:p>
            <a:endParaRPr lang="en-US" sz="6600" dirty="0"/>
          </a:p>
          <a:p>
            <a:endParaRPr lang="en-US" sz="6600" dirty="0"/>
          </a:p>
          <a:p>
            <a:endParaRPr lang="en-US" sz="6600" b="1" dirty="0">
              <a:solidFill>
                <a:srgbClr val="EA5A0D"/>
              </a:solidFill>
            </a:endParaRPr>
          </a:p>
          <a:p>
            <a:r>
              <a:rPr lang="en-US" sz="6600" b="1" dirty="0">
                <a:solidFill>
                  <a:srgbClr val="EA5A0D"/>
                </a:solidFill>
              </a:rPr>
              <a:t>VastePrik</a:t>
            </a:r>
            <a:r>
              <a:rPr lang="en-US" sz="6600" dirty="0"/>
              <a:t> is </a:t>
            </a:r>
            <a:r>
              <a:rPr lang="en-US" sz="6600" dirty="0" err="1"/>
              <a:t>beschikbaar</a:t>
            </a:r>
            <a:r>
              <a:rPr lang="en-US" sz="6600" dirty="0"/>
              <a:t> </a:t>
            </a:r>
            <a:r>
              <a:rPr lang="en-US" sz="6600" dirty="0" err="1"/>
              <a:t>voor</a:t>
            </a:r>
            <a:r>
              <a:rPr lang="en-US" sz="6600" dirty="0"/>
              <a:t> </a:t>
            </a:r>
            <a:r>
              <a:rPr lang="en-US" sz="6600" dirty="0" err="1"/>
              <a:t>HemoNED</a:t>
            </a:r>
            <a:r>
              <a:rPr lang="en-US" sz="6600" dirty="0"/>
              <a:t> </a:t>
            </a:r>
            <a:r>
              <a:rPr lang="en-US" sz="6600" dirty="0" err="1"/>
              <a:t>deelnemers</a:t>
            </a:r>
            <a:r>
              <a:rPr lang="en-US" sz="6600" dirty="0"/>
              <a:t>.</a:t>
            </a:r>
            <a:endParaRPr lang="nl-NL" sz="6600" dirty="0"/>
          </a:p>
        </p:txBody>
      </p:sp>
      <p:graphicFrame>
        <p:nvGraphicFramePr>
          <p:cNvPr id="26" name="Table 26">
            <a:extLst>
              <a:ext uri="{FF2B5EF4-FFF2-40B4-BE49-F238E27FC236}">
                <a16:creationId xmlns:a16="http://schemas.microsoft.com/office/drawing/2014/main" id="{9CC5DB2A-F921-4CF9-9934-86549A1850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07476"/>
              </p:ext>
            </p:extLst>
          </p:nvPr>
        </p:nvGraphicFramePr>
        <p:xfrm>
          <a:off x="889150" y="13569820"/>
          <a:ext cx="9794248" cy="8778240"/>
        </p:xfrm>
        <a:graphic>
          <a:graphicData uri="http://schemas.openxmlformats.org/drawingml/2006/table">
            <a:tbl>
              <a:tblPr firstRow="1" lastRow="1" bandRow="1">
                <a:tableStyleId>{21E4AEA4-8DFA-4A89-87EB-49C32662AFE0}</a:tableStyleId>
              </a:tblPr>
              <a:tblGrid>
                <a:gridCol w="6873971">
                  <a:extLst>
                    <a:ext uri="{9D8B030D-6E8A-4147-A177-3AD203B41FA5}">
                      <a16:colId xmlns:a16="http://schemas.microsoft.com/office/drawing/2014/main" val="2976932001"/>
                    </a:ext>
                  </a:extLst>
                </a:gridCol>
                <a:gridCol w="2920277">
                  <a:extLst>
                    <a:ext uri="{9D8B030D-6E8A-4147-A177-3AD203B41FA5}">
                      <a16:colId xmlns:a16="http://schemas.microsoft.com/office/drawing/2014/main" val="540418471"/>
                    </a:ext>
                  </a:extLst>
                </a:gridCol>
              </a:tblGrid>
              <a:tr h="600319">
                <a:tc>
                  <a:txBody>
                    <a:bodyPr/>
                    <a:lstStyle/>
                    <a:p>
                      <a:r>
                        <a:rPr lang="en-US" sz="6600" dirty="0"/>
                        <a:t>Diagnose</a:t>
                      </a:r>
                      <a:endParaRPr lang="nl-NL" sz="6600" dirty="0"/>
                    </a:p>
                  </a:txBody>
                  <a:tcPr>
                    <a:solidFill>
                      <a:srgbClr val="EA5A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600" dirty="0"/>
                        <a:t>Aantal</a:t>
                      </a:r>
                      <a:endParaRPr lang="nl-NL" sz="6600" dirty="0"/>
                    </a:p>
                  </a:txBody>
                  <a:tcPr>
                    <a:solidFill>
                      <a:srgbClr val="EA5A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270971"/>
                  </a:ext>
                </a:extLst>
              </a:tr>
              <a:tr h="1052773">
                <a:tc>
                  <a:txBody>
                    <a:bodyPr/>
                    <a:lstStyle/>
                    <a:p>
                      <a:r>
                        <a:rPr lang="en-US" sz="6600" dirty="0" err="1"/>
                        <a:t>Hemofilie</a:t>
                      </a:r>
                      <a:r>
                        <a:rPr lang="en-US" sz="6600" dirty="0"/>
                        <a:t> A</a:t>
                      </a:r>
                      <a:endParaRPr lang="nl-NL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600" dirty="0"/>
                        <a:t>1425</a:t>
                      </a:r>
                      <a:endParaRPr lang="nl-NL" sz="6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582648"/>
                  </a:ext>
                </a:extLst>
              </a:tr>
              <a:tr h="1052773">
                <a:tc>
                  <a:txBody>
                    <a:bodyPr/>
                    <a:lstStyle/>
                    <a:p>
                      <a:r>
                        <a:rPr lang="en-US" sz="6600" dirty="0" err="1"/>
                        <a:t>Hemofilie</a:t>
                      </a:r>
                      <a:r>
                        <a:rPr lang="en-US" sz="6600" dirty="0"/>
                        <a:t> B</a:t>
                      </a:r>
                      <a:endParaRPr lang="nl-NL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600" dirty="0"/>
                        <a:t>201</a:t>
                      </a:r>
                      <a:endParaRPr lang="nl-NL" sz="6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253918"/>
                  </a:ext>
                </a:extLst>
              </a:tr>
              <a:tr h="1052773">
                <a:tc>
                  <a:txBody>
                    <a:bodyPr/>
                    <a:lstStyle/>
                    <a:p>
                      <a:r>
                        <a:rPr lang="en-US" sz="6600" dirty="0"/>
                        <a:t>Von Willebrand</a:t>
                      </a:r>
                      <a:endParaRPr lang="nl-NL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600" dirty="0"/>
                        <a:t>636</a:t>
                      </a:r>
                      <a:endParaRPr lang="nl-NL" sz="6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001901"/>
                  </a:ext>
                </a:extLst>
              </a:tr>
              <a:tr h="1052773">
                <a:tc>
                  <a:txBody>
                    <a:bodyPr/>
                    <a:lstStyle/>
                    <a:p>
                      <a:r>
                        <a:rPr lang="en-US" sz="6600" dirty="0" err="1"/>
                        <a:t>Draagsters</a:t>
                      </a:r>
                      <a:endParaRPr lang="nl-NL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600" dirty="0"/>
                        <a:t>142</a:t>
                      </a:r>
                      <a:endParaRPr lang="nl-NL" sz="6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020334"/>
                  </a:ext>
                </a:extLst>
              </a:tr>
              <a:tr h="1052773">
                <a:tc>
                  <a:txBody>
                    <a:bodyPr/>
                    <a:lstStyle/>
                    <a:p>
                      <a:r>
                        <a:rPr lang="en-US" sz="6600" dirty="0"/>
                        <a:t>Verworven </a:t>
                      </a:r>
                      <a:r>
                        <a:rPr lang="en-US" sz="6600" dirty="0" err="1"/>
                        <a:t>stoornis</a:t>
                      </a:r>
                      <a:endParaRPr lang="nl-NL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600" dirty="0"/>
                        <a:t>27</a:t>
                      </a:r>
                      <a:endParaRPr lang="nl-NL" sz="6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028329"/>
                  </a:ext>
                </a:extLst>
              </a:tr>
              <a:tr h="1052773">
                <a:tc>
                  <a:txBody>
                    <a:bodyPr/>
                    <a:lstStyle/>
                    <a:p>
                      <a:r>
                        <a:rPr lang="en-US" sz="6600" dirty="0" err="1"/>
                        <a:t>Overige</a:t>
                      </a:r>
                      <a:endParaRPr lang="nl-NL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600" dirty="0"/>
                        <a:t>167</a:t>
                      </a:r>
                      <a:endParaRPr lang="nl-NL" sz="6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6673960"/>
                  </a:ext>
                </a:extLst>
              </a:tr>
              <a:tr h="1052773">
                <a:tc>
                  <a:txBody>
                    <a:bodyPr/>
                    <a:lstStyle/>
                    <a:p>
                      <a:r>
                        <a:rPr lang="en-US" sz="6600" dirty="0" err="1"/>
                        <a:t>Totaal</a:t>
                      </a:r>
                      <a:endParaRPr lang="nl-NL" sz="6600" dirty="0"/>
                    </a:p>
                  </a:txBody>
                  <a:tcPr>
                    <a:solidFill>
                      <a:srgbClr val="EA5A0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6600" dirty="0"/>
                        <a:t>2598</a:t>
                      </a:r>
                      <a:endParaRPr lang="nl-NL" sz="6600" dirty="0"/>
                    </a:p>
                  </a:txBody>
                  <a:tcPr>
                    <a:solidFill>
                      <a:srgbClr val="EA5A0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25150"/>
                  </a:ext>
                </a:extLst>
              </a:tr>
            </a:tbl>
          </a:graphicData>
        </a:graphic>
      </p:graphicFrame>
      <p:pic>
        <p:nvPicPr>
          <p:cNvPr id="18" name="Afbeelding 17">
            <a:extLst>
              <a:ext uri="{FF2B5EF4-FFF2-40B4-BE49-F238E27FC236}">
                <a16:creationId xmlns:a16="http://schemas.microsoft.com/office/drawing/2014/main" id="{02BE9723-7AFA-68E5-0199-6F124380E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3394" y="16854481"/>
            <a:ext cx="3786574" cy="8206492"/>
          </a:xfrm>
          <a:prstGeom prst="rect">
            <a:avLst/>
          </a:prstGeom>
        </p:spPr>
      </p:pic>
      <p:pic>
        <p:nvPicPr>
          <p:cNvPr id="22" name="phoneasset@2x.png" descr="phoneasset@2x.png">
            <a:extLst>
              <a:ext uri="{FF2B5EF4-FFF2-40B4-BE49-F238E27FC236}">
                <a16:creationId xmlns:a16="http://schemas.microsoft.com/office/drawing/2014/main" id="{B55C7153-179F-B6D3-13E1-EB9C8AD3CE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671" b="8932"/>
          <a:stretch/>
        </p:blipFill>
        <p:spPr>
          <a:xfrm>
            <a:off x="13202596" y="16346406"/>
            <a:ext cx="4388382" cy="8942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Picture 2" descr="Stichting HemoNED - Nederlands Hemofilie Register">
            <a:extLst>
              <a:ext uri="{FF2B5EF4-FFF2-40B4-BE49-F238E27FC236}">
                <a16:creationId xmlns:a16="http://schemas.microsoft.com/office/drawing/2014/main" id="{4628929E-62A0-4320-A4FF-82284800B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67" y="6991201"/>
            <a:ext cx="6829627" cy="358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3B2637FB-B30A-63C1-1E2B-C645D8C206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95967" y="16812503"/>
            <a:ext cx="3695970" cy="8010127"/>
          </a:xfrm>
          <a:prstGeom prst="rect">
            <a:avLst/>
          </a:prstGeom>
        </p:spPr>
      </p:pic>
      <p:pic>
        <p:nvPicPr>
          <p:cNvPr id="30" name="phoneasset@2x.png" descr="phoneasset@2x.png">
            <a:extLst>
              <a:ext uri="{FF2B5EF4-FFF2-40B4-BE49-F238E27FC236}">
                <a16:creationId xmlns:a16="http://schemas.microsoft.com/office/drawing/2014/main" id="{AAEDAB56-E3B8-85F4-E892-C02C17DC8C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671" b="8932"/>
          <a:stretch/>
        </p:blipFill>
        <p:spPr>
          <a:xfrm>
            <a:off x="18249761" y="16346406"/>
            <a:ext cx="4388382" cy="894231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9FF2AD17-35DA-5FB3-09FF-E41E0A2D96B5}"/>
              </a:ext>
            </a:extLst>
          </p:cNvPr>
          <p:cNvSpPr txBox="1"/>
          <p:nvPr/>
        </p:nvSpPr>
        <p:spPr>
          <a:xfrm>
            <a:off x="24597360" y="6349750"/>
            <a:ext cx="17900975" cy="19008959"/>
          </a:xfrm>
          <a:prstGeom prst="rect">
            <a:avLst/>
          </a:prstGeom>
          <a:noFill/>
          <a:ln w="57150">
            <a:solidFill>
              <a:srgbClr val="EA5A0D"/>
            </a:solidFill>
          </a:ln>
        </p:spPr>
        <p:txBody>
          <a:bodyPr wrap="square" lIns="360000" tIns="360000" rIns="0" bIns="360000" rtlCol="0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nl-NL" sz="6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Patiënten registreren </a:t>
            </a:r>
            <a:r>
              <a:rPr lang="nl-NL" sz="6600" b="1" kern="1200" dirty="0">
                <a:solidFill>
                  <a:srgbClr val="EA5A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infusies &amp; bloedingen </a:t>
            </a:r>
            <a:r>
              <a:rPr lang="nl-NL" sz="6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VastePrik. Elke maand gebruiken </a:t>
            </a:r>
            <a:r>
              <a:rPr lang="nl-NL" sz="6600" b="1" kern="1200" dirty="0">
                <a:solidFill>
                  <a:srgbClr val="EA5A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meer dan 300 personen </a:t>
            </a:r>
            <a:r>
              <a:rPr lang="nl-NL" sz="6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VastePrik.</a:t>
            </a:r>
          </a:p>
          <a:p>
            <a:pPr lvl="0">
              <a:tabLst>
                <a:tab pos="457200" algn="l"/>
              </a:tabLst>
            </a:pPr>
            <a:endParaRPr lang="nl-NL" sz="6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nl-NL" sz="6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VastePrik is ook geschikt om de </a:t>
            </a:r>
            <a:r>
              <a:rPr lang="nl-NL" sz="6600" b="1" kern="1200" dirty="0">
                <a:solidFill>
                  <a:srgbClr val="EA5A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medicatievoorraad</a:t>
            </a:r>
            <a:r>
              <a:rPr lang="nl-NL" sz="6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nl-NL" sz="6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NL" sz="6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bij te houden en </a:t>
            </a:r>
            <a:r>
              <a:rPr lang="nl-NL" sz="6600" b="1" kern="1200" dirty="0">
                <a:solidFill>
                  <a:srgbClr val="EA5A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herinneringen</a:t>
            </a:r>
            <a:r>
              <a:rPr lang="nl-NL" sz="6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 ontvangen.</a:t>
            </a:r>
          </a:p>
          <a:p>
            <a:pPr lvl="0">
              <a:tabLst>
                <a:tab pos="457200" algn="l"/>
              </a:tabLst>
            </a:pPr>
            <a:endParaRPr lang="nl-NL" sz="66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nl-NL" sz="66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Zorgverleners kunnen de registratie van hun       patiënten inzien en zo nodig aanvullen in het </a:t>
            </a:r>
            <a:r>
              <a:rPr lang="en-US" sz="6600" b="1" kern="1200" dirty="0" err="1">
                <a:solidFill>
                  <a:srgbClr val="EA5A0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6600" b="1" dirty="0" err="1">
                <a:solidFill>
                  <a:srgbClr val="EA5A0D"/>
                </a:solidFill>
              </a:rPr>
              <a:t>orgverlenersdashboard</a:t>
            </a:r>
            <a:r>
              <a:rPr lang="en-US" sz="6600" b="1" dirty="0">
                <a:solidFill>
                  <a:srgbClr val="EA5A0D"/>
                </a:solidFill>
              </a:rPr>
              <a:t>:</a:t>
            </a:r>
          </a:p>
          <a:p>
            <a:pPr lvl="0">
              <a:tabLst>
                <a:tab pos="457200" algn="l"/>
              </a:tabLst>
            </a:pPr>
            <a:endParaRPr lang="en-US" sz="6600" b="1" kern="1200" dirty="0">
              <a:solidFill>
                <a:srgbClr val="EA5A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endParaRPr lang="en-US" sz="6600" b="1" dirty="0">
              <a:solidFill>
                <a:srgbClr val="EA5A0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endParaRPr lang="en-US" sz="6600" b="1" kern="1200" dirty="0">
              <a:solidFill>
                <a:srgbClr val="EA5A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endParaRPr lang="en-US" sz="6600" b="1" dirty="0">
              <a:solidFill>
                <a:srgbClr val="EA5A0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endParaRPr lang="en-US" sz="6600" b="1" kern="1200" dirty="0">
              <a:solidFill>
                <a:srgbClr val="EA5A0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endParaRPr lang="en-US" sz="6600" b="1" dirty="0">
              <a:solidFill>
                <a:srgbClr val="EA5A0D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endParaRPr lang="nl-NL" sz="66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  <a:tabLst>
                <a:tab pos="457200" algn="l"/>
              </a:tabLst>
            </a:pPr>
            <a:endParaRPr lang="nl-NL" sz="6600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9642D7-B0CF-42CB-8F05-F950485C67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93243" y="17520368"/>
            <a:ext cx="15787267" cy="71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8756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ACB088B4358C46B74A95606AED22A5" ma:contentTypeVersion="16" ma:contentTypeDescription="Create a new document." ma:contentTypeScope="" ma:versionID="d0ee9b49d24017b3e574ac6b78040ec0">
  <xsd:schema xmlns:xsd="http://www.w3.org/2001/XMLSchema" xmlns:xs="http://www.w3.org/2001/XMLSchema" xmlns:p="http://schemas.microsoft.com/office/2006/metadata/properties" xmlns:ns2="a3e8c7c5-ab67-4fbf-9e5a-a48248f8a9df" xmlns:ns3="f41e6534-0a55-4133-8d9f-78a6d77c1a63" targetNamespace="http://schemas.microsoft.com/office/2006/metadata/properties" ma:root="true" ma:fieldsID="b669d2c32936a29fda2785e698f9e2dc" ns2:_="" ns3:_="">
    <xsd:import namespace="a3e8c7c5-ab67-4fbf-9e5a-a48248f8a9df"/>
    <xsd:import namespace="f41e6534-0a55-4133-8d9f-78a6d77c1a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e8c7c5-ab67-4fbf-9e5a-a48248f8a9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f9589aa-4cf8-4d92-8652-1d618de288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e6534-0a55-4133-8d9f-78a6d77c1a6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aec56e2-092a-4de3-9550-2df1be67a589}" ma:internalName="TaxCatchAll" ma:showField="CatchAllData" ma:web="f41e6534-0a55-4133-8d9f-78a6d77c1a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3e8c7c5-ab67-4fbf-9e5a-a48248f8a9df">
      <Terms xmlns="http://schemas.microsoft.com/office/infopath/2007/PartnerControls"/>
    </lcf76f155ced4ddcb4097134ff3c332f>
    <TaxCatchAll xmlns="f41e6534-0a55-4133-8d9f-78a6d77c1a63" xsi:nil="true"/>
  </documentManagement>
</p:properties>
</file>

<file path=customXml/itemProps1.xml><?xml version="1.0" encoding="utf-8"?>
<ds:datastoreItem xmlns:ds="http://schemas.openxmlformats.org/officeDocument/2006/customXml" ds:itemID="{E861AD8E-7CF2-401A-B16F-2FFC14436C2C}"/>
</file>

<file path=customXml/itemProps2.xml><?xml version="1.0" encoding="utf-8"?>
<ds:datastoreItem xmlns:ds="http://schemas.openxmlformats.org/officeDocument/2006/customXml" ds:itemID="{DBEC6B4D-D64D-4630-8CD9-210ABD1901B3}"/>
</file>

<file path=customXml/itemProps3.xml><?xml version="1.0" encoding="utf-8"?>
<ds:datastoreItem xmlns:ds="http://schemas.openxmlformats.org/officeDocument/2006/customXml" ds:itemID="{A5929419-D73C-4BB3-A42C-76C42ACCA75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268</Words>
  <Application>Microsoft Office PowerPoint</Application>
  <PresentationFormat>Custom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Martijn Brands</dc:creator>
  <cp:lastModifiedBy>Liesbeth</cp:lastModifiedBy>
  <cp:revision>31</cp:revision>
  <cp:lastPrinted>2023-01-12T16:32:12Z</cp:lastPrinted>
  <dcterms:created xsi:type="dcterms:W3CDTF">2023-01-09T09:19:51Z</dcterms:created>
  <dcterms:modified xsi:type="dcterms:W3CDTF">2023-01-16T07:35:12Z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0x01010018ACB088B4358C46B74A95606AED22A5</vt:lpwstr>
  </property>
</Properties>
</file>